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x="9144000" cy="6858000"/>
  <p:notesSz cx="9144000" cy="6858000"/>
  <p:embeddedFontLst>
    <p:embeddedFont>
      <p:font typeface="NEIRGH+Calibri"/>
      <p:regular r:id="rId114"/>
    </p:embeddedFont>
    <p:embeddedFont>
      <p:font typeface="TCHDVM+ArialMT"/>
      <p:regular r:id="rId115"/>
    </p:embeddedFont>
    <p:embeddedFont>
      <p:font typeface="VSECVL+Calibri-Bold"/>
      <p:regular r:id="rId1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slide" Target="slides/slide95.xml" /><Relationship Id="rId101" Type="http://schemas.openxmlformats.org/officeDocument/2006/relationships/slide" Target="slides/slide96.xml" /><Relationship Id="rId102" Type="http://schemas.openxmlformats.org/officeDocument/2006/relationships/slide" Target="slides/slide97.xml" /><Relationship Id="rId103" Type="http://schemas.openxmlformats.org/officeDocument/2006/relationships/slide" Target="slides/slide98.xml" /><Relationship Id="rId104" Type="http://schemas.openxmlformats.org/officeDocument/2006/relationships/slide" Target="slides/slide99.xml" /><Relationship Id="rId105" Type="http://schemas.openxmlformats.org/officeDocument/2006/relationships/slide" Target="slides/slide100.xml" /><Relationship Id="rId106" Type="http://schemas.openxmlformats.org/officeDocument/2006/relationships/slide" Target="slides/slide101.xml" /><Relationship Id="rId107" Type="http://schemas.openxmlformats.org/officeDocument/2006/relationships/slide" Target="slides/slide102.xml" /><Relationship Id="rId108" Type="http://schemas.openxmlformats.org/officeDocument/2006/relationships/slide" Target="slides/slide103.xml" /><Relationship Id="rId109" Type="http://schemas.openxmlformats.org/officeDocument/2006/relationships/slide" Target="slides/slide104.xml" /><Relationship Id="rId11" Type="http://schemas.openxmlformats.org/officeDocument/2006/relationships/slide" Target="slides/slide6.xml" /><Relationship Id="rId110" Type="http://schemas.openxmlformats.org/officeDocument/2006/relationships/slide" Target="slides/slide105.xml" /><Relationship Id="rId111" Type="http://schemas.openxmlformats.org/officeDocument/2006/relationships/slide" Target="slides/slide106.xml" /><Relationship Id="rId112" Type="http://schemas.openxmlformats.org/officeDocument/2006/relationships/slide" Target="slides/slide107.xml" /><Relationship Id="rId113" Type="http://schemas.openxmlformats.org/officeDocument/2006/relationships/slide" Target="slides/slide108.xml" /><Relationship Id="rId114" Type="http://schemas.openxmlformats.org/officeDocument/2006/relationships/font" Target="fonts/font1.fntdata" /><Relationship Id="rId115" Type="http://schemas.openxmlformats.org/officeDocument/2006/relationships/font" Target="fonts/font2.fntdata" /><Relationship Id="rId116" Type="http://schemas.openxmlformats.org/officeDocument/2006/relationships/font" Target="fonts/font3.fntdata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slide" Target="slides/slide93.xml" /><Relationship Id="rId99" Type="http://schemas.openxmlformats.org/officeDocument/2006/relationships/slide" Target="slides/slide9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hyperlink" Target="mailto:msgtovpragavan@gmail.com" TargetMode="Externa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0.pn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1.png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2.png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3.png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4.pn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5.png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6.png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7.png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8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3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4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5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6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7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8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3778542"/>
            <a:ext cx="3851671" cy="53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900">
                <a:solidFill>
                  <a:srgbClr val="ffffff"/>
                </a:solidFill>
                <a:latin typeface="NEIRGH+Calibri"/>
                <a:cs typeface="NEIRGH+Calibri"/>
              </a:rPr>
              <a:t>JavaꢀProgramming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924" y="4938591"/>
            <a:ext cx="1088212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PresentꢀBy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9924" y="5236243"/>
            <a:ext cx="2897807" cy="627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ꢀꢀꢀꢀ</a:t>
            </a: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ꢀPoovaragavanꢀVelumani</a:t>
            </a:r>
          </a:p>
          <a:p>
            <a:pPr marL="0" marR="0">
              <a:lnSpc>
                <a:spcPts val="20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ꢀꢀꢀꢀꢀJavaꢀtrainer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924" y="5906803"/>
            <a:ext cx="2188616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ꢀꢀꢀꢀꢀ+91-6385260317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924" y="6242083"/>
            <a:ext cx="4443114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ꢀꢀꢀꢀꢀEmailꢀidꢀ:ꢀ</a:t>
            </a:r>
            <a:r>
              <a:rPr dirty="0" sz="2000" u="sng">
                <a:solidFill>
                  <a:srgbClr val="0000ff"/>
                </a:solidFill>
                <a:latin typeface="NEIRGH+Calibri"/>
                <a:cs typeface="NEIRGH+Calibri"/>
                <a:hlinkClick r:id="rId3"/>
              </a:rPr>
              <a:t>msgtovpragavan@gmail.com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3097" y="937402"/>
            <a:ext cx="782041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b="1">
                <a:solidFill>
                  <a:srgbClr val="ffffff"/>
                </a:solidFill>
                <a:latin typeface="VSECVL+Calibri-Bold"/>
                <a:cs typeface="VSECVL+Calibri-Bold"/>
              </a:rPr>
              <a:t>WhatꢀareꢀtheꢀdifferentꢀApplicationsꢀofꢀJava?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76421" y="845028"/>
            <a:ext cx="3391346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ArrayꢀProgram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376" y="824301"/>
            <a:ext cx="6906021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JavaꢀArray:ꢀPassꢀbyꢀreference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6732" y="2027335"/>
            <a:ext cx="2430378" cy="322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6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Arraysꢀareꢀpassedꢀtoꢀ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5332" y="2331156"/>
            <a:ext cx="2477033" cy="1321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functionsꢀbyꢀreference,ꢀ</a:t>
            </a:r>
          </a:p>
          <a:p>
            <a:pPr marL="0" marR="0">
              <a:lnSpc>
                <a:spcPts val="1900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orꢀasꢀaꢀpointerꢀtoꢀtheꢀ</a:t>
            </a:r>
          </a:p>
          <a:p>
            <a:pPr marL="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original.ꢀThisꢀmeansꢀ</a:t>
            </a:r>
          </a:p>
          <a:p>
            <a:pPr marL="0" marR="0">
              <a:lnSpc>
                <a:spcPts val="1900"/>
              </a:lnSpc>
              <a:spcBef>
                <a:spcPts val="15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anythingꢀyouꢀdoꢀtoꢀtheꢀ</a:t>
            </a:r>
          </a:p>
          <a:p>
            <a:pPr marL="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Arrayꢀinsideꢀthe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85332" y="3634175"/>
            <a:ext cx="2123330" cy="5400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functionꢀaffectsꢀtheꢀ</a:t>
            </a:r>
          </a:p>
          <a:p>
            <a:pPr marL="0" marR="0">
              <a:lnSpc>
                <a:spcPts val="1900"/>
              </a:lnSpc>
              <a:spcBef>
                <a:spcPts val="15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original.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77081" y="1441281"/>
            <a:ext cx="216870" cy="163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1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  <a:p>
            <a:pPr marL="0" marR="0">
              <a:lnSpc>
                <a:spcPts val="1619"/>
              </a:lnSpc>
              <a:spcBef>
                <a:spcPts val="930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19981" y="1474637"/>
            <a:ext cx="2221148" cy="13680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Multidimensionalꢀarraysꢀareꢀ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actuallyꢀarraysꢀofꢀarrays.ꢀToꢀ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declareꢀaꢀmultidimensionalꢀ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arrayꢀvariable,ꢀspecifyꢀeachꢀ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additionalꢀindexꢀusingꢀ</a:t>
            </a:r>
          </a:p>
          <a:p>
            <a:pPr marL="0" marR="0">
              <a:lnSpc>
                <a:spcPts val="1400"/>
              </a:lnSpc>
              <a:spcBef>
                <a:spcPts val="162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anotherꢀsetꢀofꢀsquareꢀ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brackets.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9257" y="1503090"/>
            <a:ext cx="1978645" cy="568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Multidimensionalꢀ</a:t>
            </a:r>
          </a:p>
          <a:p>
            <a:pPr marL="581827" marR="0">
              <a:lnSpc>
                <a:spcPts val="1900"/>
              </a:lnSpc>
              <a:spcBef>
                <a:spcPts val="380"/>
              </a:spcBef>
              <a:spcAft>
                <a:spcPts val="0"/>
              </a:spcAft>
            </a:pP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arrays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19981" y="2861478"/>
            <a:ext cx="2214550" cy="98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Whenꢀyouꢀallocateꢀmemoryꢀ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forꢀaꢀmultidimensionalꢀ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array,ꢀyouꢀneedꢀonlyꢀspecifyꢀ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theꢀmemoryꢀforꢀtheꢀfirstꢀ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(leftmost)ꢀdimension.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77081" y="3830913"/>
            <a:ext cx="216870" cy="8625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1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  <a:p>
            <a:pPr marL="0" marR="0">
              <a:lnSpc>
                <a:spcPts val="1619"/>
              </a:lnSpc>
              <a:spcBef>
                <a:spcPts val="3252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19981" y="3864269"/>
            <a:ext cx="1787760" cy="5999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Youꢀcanꢀallocateꢀtheꢀ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remainingꢀdimensionsꢀ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separately.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19981" y="4483013"/>
            <a:ext cx="2207865" cy="5999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InꢀJava,ꢀarrayꢀlengthꢀofꢀeachꢀ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arrayꢀinꢀaꢀmultidimensionalꢀ</a:t>
            </a:r>
          </a:p>
          <a:p>
            <a:pPr marL="0" marR="0">
              <a:lnSpc>
                <a:spcPts val="1400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arrayꢀisꢀunderꢀyourꢀcontrol.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2459749"/>
            <a:ext cx="3069170" cy="1851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CreateꢀArrayꢀ</a:t>
            </a:r>
          </a:p>
          <a:p>
            <a:pPr marL="0" marR="0">
              <a:lnSpc>
                <a:spcPts val="4200"/>
              </a:lnSpc>
              <a:spcBef>
                <a:spcPts val="84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ofꢀObjectsꢀinꢀ</a:t>
            </a:r>
          </a:p>
          <a:p>
            <a:pPr marL="0" marR="0">
              <a:lnSpc>
                <a:spcPts val="4200"/>
              </a:lnSpc>
              <a:spcBef>
                <a:spcPts val="889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Java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32659" y="1229971"/>
            <a:ext cx="3388264" cy="1016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VSECVL+Calibri-Bold"/>
                <a:cs typeface="VSECVL+Calibri-Bold"/>
              </a:rPr>
              <a:t>WhatꢀIsꢀAnꢀArrayꢀ</a:t>
            </a:r>
          </a:p>
          <a:p>
            <a:pPr marL="486720" marR="0">
              <a:lnSpc>
                <a:spcPts val="3500"/>
              </a:lnSpc>
              <a:spcBef>
                <a:spcPts val="70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VSECVL+Calibri-Bold"/>
                <a:cs typeface="VSECVL+Calibri-Bold"/>
              </a:rPr>
              <a:t>OfꢀObjects?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60529" y="2676766"/>
            <a:ext cx="3477974" cy="15886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JAVAꢀARRAYꢀOFꢀOBJECT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,ꢀasꢀ</a:t>
            </a:r>
          </a:p>
          <a:p>
            <a:pPr marL="342900" marR="0">
              <a:lnSpc>
                <a:spcPts val="1700"/>
              </a:lnSpc>
              <a:spcBef>
                <a:spcPts val="3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definedꢀbyꢀitsꢀname,ꢀstoresꢀ</a:t>
            </a:r>
          </a:p>
          <a:p>
            <a:pPr marL="34290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anꢀ</a:t>
            </a: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arrayꢀofꢀobjects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.ꢀUnlikeꢀaꢀ</a:t>
            </a:r>
          </a:p>
          <a:p>
            <a:pPr marL="34290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traditionalꢀarrayꢀthatꢀstoreꢀvaluesꢀ</a:t>
            </a:r>
          </a:p>
          <a:p>
            <a:pPr marL="34290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likeꢀstring,ꢀinteger,ꢀBoolean,ꢀetcꢀ</a:t>
            </a:r>
          </a:p>
          <a:p>
            <a:pPr marL="34290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anꢀarrayꢀofꢀobjectsꢀstoresꢀ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03429" y="4270518"/>
            <a:ext cx="3059881" cy="772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OBJECTS.ꢀTheꢀarrayꢀelementsꢀ</a:t>
            </a:r>
          </a:p>
          <a:p>
            <a:pPr marL="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storeꢀtheꢀlocationꢀofꢀtheꢀ</a:t>
            </a:r>
          </a:p>
          <a:p>
            <a:pPr marL="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referenceꢀvariablesꢀofꢀtheꢀobject.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60529" y="5060302"/>
            <a:ext cx="1154848" cy="293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Syntax: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03429" y="5410470"/>
            <a:ext cx="1842175" cy="513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Classꢀobj[]=ꢀnewꢀ</a:t>
            </a:r>
          </a:p>
          <a:p>
            <a:pPr marL="0" marR="0">
              <a:lnSpc>
                <a:spcPts val="1700"/>
              </a:lnSpc>
              <a:spcBef>
                <a:spcPts val="3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Class[array_length]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19054" y="1546042"/>
            <a:ext cx="3817935" cy="753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550" spc="11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spc="-11" b="1">
                <a:solidFill>
                  <a:srgbClr val="000000"/>
                </a:solidFill>
                <a:latin typeface="VSECVL+Calibri-Bold"/>
                <a:cs typeface="VSECVL+Calibri-Bold"/>
              </a:rPr>
              <a:t>ArrayListꢀinꢀJava</a:t>
            </a: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ꢀisꢀaꢀdataꢀ</a:t>
            </a:r>
          </a:p>
          <a:p>
            <a:pPr marL="34290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structureꢀthatꢀcanꢀbeꢀ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1954" y="2286890"/>
            <a:ext cx="3780550" cy="275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stretchedꢀtoꢀaccommodateꢀ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additionalꢀelementsꢀwithinꢀ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itselfꢀandꢀshrinkꢀbackꢀtoꢀaꢀ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smallerꢀsizeꢀwhenꢀelementsꢀ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areꢀremoved.ꢀItꢀisꢀaꢀveryꢀ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importantꢀdataꢀstructureꢀ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usefulꢀinꢀhandlingꢀtheꢀ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dynamicꢀbehaviorꢀofꢀ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75151" y="2527096"/>
            <a:ext cx="2345308" cy="1938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873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Whatꢀisꢀ</a:t>
            </a:r>
          </a:p>
          <a:p>
            <a:pPr marL="0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ArrayListꢀ</a:t>
            </a:r>
          </a:p>
          <a:p>
            <a:pPr marL="113580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inꢀJava?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1954" y="5030090"/>
            <a:ext cx="1430306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elements.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5550" y="2902719"/>
            <a:ext cx="6656540" cy="2258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3964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ArrayListꢀadd</a:t>
            </a:r>
            <a:r>
              <a:rPr dirty="0" sz="2800" spc="397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2650" spc="-1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spc="-14" b="1">
                <a:solidFill>
                  <a:srgbClr val="000000"/>
                </a:solidFill>
                <a:latin typeface="VSECVL+Calibri-Bold"/>
                <a:cs typeface="VSECVL+Calibri-Bold"/>
              </a:rPr>
              <a:t>Syntax:</a:t>
            </a: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add(Objectꢀo);</a:t>
            </a:r>
          </a:p>
          <a:p>
            <a:pPr marL="0" marR="0">
              <a:lnSpc>
                <a:spcPts val="2800"/>
              </a:lnSpc>
              <a:spcBef>
                <a:spcPts val="4542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ArrayListꢀremove</a:t>
            </a:r>
            <a:r>
              <a:rPr dirty="0" sz="2800" spc="16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2650" spc="-1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spc="-14" b="1">
                <a:solidFill>
                  <a:srgbClr val="000000"/>
                </a:solidFill>
                <a:latin typeface="VSECVL+Calibri-Bold"/>
                <a:cs typeface="VSECVL+Calibri-Bold"/>
              </a:rPr>
              <a:t>Syntax:</a:t>
            </a: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remove(Objectꢀo);</a:t>
            </a:r>
          </a:p>
          <a:p>
            <a:pPr marL="206250" marR="0">
              <a:lnSpc>
                <a:spcPts val="2800"/>
              </a:lnSpc>
              <a:spcBef>
                <a:spcPts val="4592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Javaꢀarrayꢀsize</a:t>
            </a:r>
            <a:r>
              <a:rPr dirty="0" sz="2800" spc="32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2650" spc="-1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spc="-14" b="1">
                <a:solidFill>
                  <a:srgbClr val="000000"/>
                </a:solidFill>
                <a:latin typeface="VSECVL+Calibri-Bold"/>
                <a:cs typeface="VSECVL+Calibri-Bold"/>
              </a:rPr>
              <a:t>Syntax:</a:t>
            </a: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intꢀsize();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7693" y="5700309"/>
            <a:ext cx="7985336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ArrayListꢀcontains</a:t>
            </a:r>
            <a:r>
              <a:rPr dirty="0" sz="2800" spc="121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2650" spc="-1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spc="-14" b="1">
                <a:solidFill>
                  <a:srgbClr val="000000"/>
                </a:solidFill>
                <a:latin typeface="VSECVL+Calibri-Bold"/>
                <a:cs typeface="VSECVL+Calibri-Bold"/>
              </a:rPr>
              <a:t>Syntax:</a:t>
            </a: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booleanꢀcontains(Objectꢀo);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10513" y="3289729"/>
            <a:ext cx="3102703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 b="1">
                <a:solidFill>
                  <a:srgbClr val="ffffff"/>
                </a:solidFill>
                <a:latin typeface="VSECVL+Calibri-Bold"/>
                <a:cs typeface="VSECVL+Calibri-Bold"/>
              </a:rPr>
              <a:t>JavaꢀArrayListꢀExample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621497"/>
            <a:ext cx="985663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Basicꢀ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89" y="1005545"/>
            <a:ext cx="1993775" cy="116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Structureꢀofꢀ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aꢀJavaꢀ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Program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621497"/>
            <a:ext cx="1900014" cy="15458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Differenceꢀ</a:t>
            </a:r>
          </a:p>
          <a:p>
            <a:pPr marL="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betweenꢀC,ꢀ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C++ꢀandꢀ</a:t>
            </a:r>
          </a:p>
          <a:p>
            <a:pPr marL="0" marR="0">
              <a:lnSpc>
                <a:spcPts val="2800"/>
              </a:lnSpc>
              <a:spcBef>
                <a:spcPts val="27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Java?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24418" y="999781"/>
            <a:ext cx="830882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 b="1">
                <a:solidFill>
                  <a:srgbClr val="404040"/>
                </a:solidFill>
                <a:latin typeface="VSECVL+Calibri-Bold"/>
                <a:cs typeface="VSECVL+Calibri-Bold"/>
              </a:rPr>
              <a:t>Metrics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3416" y="999781"/>
            <a:ext cx="2666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 b="1">
                <a:solidFill>
                  <a:srgbClr val="404040"/>
                </a:solidFill>
                <a:latin typeface="VSECVL+Calibri-Bold"/>
                <a:cs typeface="VSECVL+Calibri-Bold"/>
              </a:rPr>
              <a:t>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5101" y="999781"/>
            <a:ext cx="481731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 b="1">
                <a:solidFill>
                  <a:srgbClr val="404040"/>
                </a:solidFill>
                <a:latin typeface="VSECVL+Calibri-Bold"/>
                <a:cs typeface="VSECVL+Calibri-Bold"/>
              </a:rPr>
              <a:t>C++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27064" y="999781"/>
            <a:ext cx="53918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 b="1">
                <a:solidFill>
                  <a:srgbClr val="404040"/>
                </a:solidFill>
                <a:latin typeface="VSECVL+Calibri-Bold"/>
                <a:cs typeface="VSECVL+Calibri-Bold"/>
              </a:rPr>
              <a:t>Java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11960" y="1536724"/>
            <a:ext cx="1194122" cy="556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Object-Orientedꢀ</a:t>
            </a:r>
          </a:p>
          <a:p>
            <a:pPr marL="84608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Programmingꢀ</a:t>
            </a:r>
          </a:p>
          <a:p>
            <a:pPr marL="314387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(OOP)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18744" y="1536724"/>
            <a:ext cx="917823" cy="556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PureꢀObjectꢀ</a:t>
            </a:r>
          </a:p>
          <a:p>
            <a:pPr marL="91007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Orientedꢀ</a:t>
            </a:r>
          </a:p>
          <a:p>
            <a:pPr marL="91007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Oriented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43898" y="1628164"/>
            <a:ext cx="1045145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Programmingꢀ</a:t>
            </a:r>
          </a:p>
          <a:p>
            <a:pPr marL="129939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Paradigm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23088" y="1628164"/>
            <a:ext cx="860598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Proceduralꢀ</a:t>
            </a:r>
          </a:p>
          <a:p>
            <a:pPr marL="54991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language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69510" y="2377668"/>
            <a:ext cx="760660" cy="556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Basedꢀonꢀ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assemblyꢀ</a:t>
            </a:r>
          </a:p>
          <a:p>
            <a:pPr marL="857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language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272359" y="2469108"/>
            <a:ext cx="868858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BasedꢀonꢀCꢀ</a:t>
            </a:r>
          </a:p>
          <a:p>
            <a:pPr marL="62545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language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08995" y="2469108"/>
            <a:ext cx="1136451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BasedꢀonꢀCꢀandꢀ</a:t>
            </a:r>
          </a:p>
          <a:p>
            <a:pPr marL="35798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C++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77037" y="2560548"/>
            <a:ext cx="538534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Origin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13324" y="3127358"/>
            <a:ext cx="994916" cy="556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032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Bjarneꢀ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Stroustrupꢀinꢀ</a:t>
            </a:r>
          </a:p>
          <a:p>
            <a:pPr marL="244772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1979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41840" y="3218798"/>
            <a:ext cx="1219200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DennisꢀRitchieꢀinꢀ</a:t>
            </a:r>
          </a:p>
          <a:p>
            <a:pPr marL="359432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1972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71688" y="3218798"/>
            <a:ext cx="1207442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JamesꢀGoslingꢀinꢀ</a:t>
            </a:r>
          </a:p>
          <a:p>
            <a:pPr marL="356393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1991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45560" y="3310238"/>
            <a:ext cx="80605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Developer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23878" y="3876863"/>
            <a:ext cx="908175" cy="739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3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Interpretedꢀ</a:t>
            </a:r>
          </a:p>
          <a:p>
            <a:pPr marL="81012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languageꢀ</a:t>
            </a:r>
          </a:p>
          <a:p>
            <a:pPr marL="210" marR="0">
              <a:lnSpc>
                <a:spcPts val="1200"/>
              </a:lnSpc>
              <a:spcBef>
                <a:spcPts val="29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(Compilerꢀ+ꢀ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interpreter)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53895" y="4151183"/>
            <a:ext cx="801439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Translator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26635" y="4151183"/>
            <a:ext cx="101359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Compilerꢀonly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83459" y="4151183"/>
            <a:ext cx="101359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Compilerꢀonly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76219" y="4809433"/>
            <a:ext cx="941709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243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Platformꢀ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Dependency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12273" y="4809433"/>
            <a:ext cx="844971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12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Platformꢀ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Dependent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269097" y="4809433"/>
            <a:ext cx="844971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12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Platformꢀ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Dependent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587489" y="4809433"/>
            <a:ext cx="949746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72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Platformꢀ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Independent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461395" y="5376429"/>
            <a:ext cx="1237877" cy="556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ExecutedꢀbyꢀJVMꢀ</a:t>
            </a:r>
          </a:p>
          <a:p>
            <a:pPr marL="146818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(JavaꢀVirtualꢀ</a:t>
            </a:r>
          </a:p>
          <a:p>
            <a:pPr marL="230161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Machine)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384503" y="5559309"/>
            <a:ext cx="1130944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Codeꢀexecution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071321" y="5559309"/>
            <a:ext cx="525586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Direct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28145" y="5559309"/>
            <a:ext cx="525586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Direct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621497"/>
            <a:ext cx="1900014" cy="15458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Differenceꢀ</a:t>
            </a:r>
          </a:p>
          <a:p>
            <a:pPr marL="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betweenꢀC,ꢀ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C++ꢀandꢀ</a:t>
            </a:r>
          </a:p>
          <a:p>
            <a:pPr marL="0" marR="0">
              <a:lnSpc>
                <a:spcPts val="2800"/>
              </a:lnSpc>
              <a:spcBef>
                <a:spcPts val="27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Java?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80888" y="798872"/>
            <a:ext cx="71115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VSECVL+Calibri-Bold"/>
                <a:cs typeface="VSECVL+Calibri-Bold"/>
              </a:rPr>
              <a:t>Metrics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28866" y="798872"/>
            <a:ext cx="246508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VSECVL+Calibri-Bold"/>
                <a:cs typeface="VSECVL+Calibri-Bold"/>
              </a:rPr>
              <a:t>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36457" y="798872"/>
            <a:ext cx="423614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VSECVL+Calibri-Bold"/>
                <a:cs typeface="VSECVL+Calibri-Bold"/>
              </a:rPr>
              <a:t>C++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93927" y="798872"/>
            <a:ext cx="1161449" cy="639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VSECVL+Calibri-Bold"/>
                <a:cs typeface="VSECVL+Calibri-Bold"/>
              </a:rPr>
              <a:t>Java</a:t>
            </a:r>
          </a:p>
          <a:p>
            <a:pPr marL="290539" marR="0">
              <a:lnSpc>
                <a:spcPts val="1400"/>
              </a:lnSpc>
              <a:spcBef>
                <a:spcPts val="193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.classꢀfiles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09179" y="1222646"/>
            <a:ext cx="1257051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Fileꢀgeneration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0946" y="1222646"/>
            <a:ext cx="785291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.exeꢀfiles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03476" y="1222646"/>
            <a:ext cx="785291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.exeꢀfiles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19129" y="1648538"/>
            <a:ext cx="1320948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Supportꢀheaderꢀ</a:t>
            </a:r>
          </a:p>
          <a:p>
            <a:pPr marL="40958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filesꢀ(#include,ꢀ</a:t>
            </a:r>
          </a:p>
          <a:p>
            <a:pPr marL="264783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#define)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48197" y="1755218"/>
            <a:ext cx="1213122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Pre-processorꢀ</a:t>
            </a:r>
          </a:p>
          <a:p>
            <a:pPr marL="151953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directives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854195" y="1755218"/>
            <a:ext cx="1491629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3362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Supportedꢀ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(#header,ꢀ#define)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61156" y="1755218"/>
            <a:ext cx="1164766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UseꢀPackagesꢀ</a:t>
            </a:r>
          </a:p>
          <a:p>
            <a:pPr marL="183157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(import)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85023" y="2394470"/>
            <a:ext cx="990265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Supportꢀ32ꢀ</a:t>
            </a:r>
          </a:p>
          <a:p>
            <a:pPr marL="55922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keywords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82628" y="2394470"/>
            <a:ext cx="1059805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Supportsꢀ63ꢀ</a:t>
            </a:r>
          </a:p>
          <a:p>
            <a:pPr marL="90847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keywords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58261" y="2394470"/>
            <a:ext cx="965262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50ꢀdefinedꢀ</a:t>
            </a:r>
          </a:p>
          <a:p>
            <a:pPr marL="42757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keywords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03071" y="2501150"/>
            <a:ext cx="869069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keywords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383569" y="2927042"/>
            <a:ext cx="943557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Datatypesꢀ</a:t>
            </a:r>
          </a:p>
          <a:p>
            <a:pPr marL="109401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(union,ꢀ</a:t>
            </a:r>
          </a:p>
          <a:p>
            <a:pPr marL="9004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structure)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705028" y="3140402"/>
            <a:ext cx="911522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137558" y="3140402"/>
            <a:ext cx="911522" cy="9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</a:t>
            </a:r>
          </a:p>
          <a:p>
            <a:pPr marL="0" marR="0">
              <a:lnSpc>
                <a:spcPts val="1400"/>
              </a:lnSpc>
              <a:spcBef>
                <a:spcPts val="448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416669" y="3140402"/>
            <a:ext cx="1207653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06896" y="3674033"/>
            <a:ext cx="1474006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Supportedꢀexceptꢀ</a:t>
            </a:r>
          </a:p>
          <a:p>
            <a:pPr marL="331719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Multipleꢀ</a:t>
            </a:r>
          </a:p>
          <a:p>
            <a:pPr marL="226584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inheritance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305676" y="3887392"/>
            <a:ext cx="1055290" cy="10706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205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Inheritance</a:t>
            </a:r>
          </a:p>
          <a:p>
            <a:pPr marL="0" marR="0">
              <a:lnSpc>
                <a:spcPts val="1400"/>
              </a:lnSpc>
              <a:spcBef>
                <a:spcPts val="533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Overloading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549583" y="3887392"/>
            <a:ext cx="1221804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Noꢀinheritance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892779" y="4528763"/>
            <a:ext cx="1441276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SupportꢀFunctionꢀ</a:t>
            </a:r>
          </a:p>
          <a:p>
            <a:pPr marL="19587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overloadingꢀ</a:t>
            </a:r>
          </a:p>
          <a:p>
            <a:pPr marL="49547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(Polymorphism)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297117" y="4528763"/>
            <a:ext cx="1485639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8963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Operatorꢀ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overloadingꢀisꢀnotꢀ</a:t>
            </a:r>
          </a:p>
          <a:p>
            <a:pPr marL="273539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532294" y="4742122"/>
            <a:ext cx="1256704" cy="8551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Noꢀoverloading</a:t>
            </a:r>
          </a:p>
          <a:p>
            <a:pPr marL="172733" marR="0">
              <a:lnSpc>
                <a:spcPts val="1400"/>
              </a:lnSpc>
              <a:spcBef>
                <a:spcPts val="3633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452947" y="5381374"/>
            <a:ext cx="766973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Pointers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37558" y="5381374"/>
            <a:ext cx="911522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416669" y="5381374"/>
            <a:ext cx="1207653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383004" y="5805148"/>
            <a:ext cx="901538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VSECVL+Calibri-Bold"/>
                <a:cs typeface="VSECVL+Calibri-Bold"/>
              </a:rPr>
              <a:t>Allocation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442080" y="5805148"/>
            <a:ext cx="4293982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Useꢀmalloc,ꢀcalloc</a:t>
            </a:r>
            <a:r>
              <a:rPr dirty="0" sz="140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Useꢀnew,ꢀdelete</a:t>
            </a:r>
            <a:r>
              <a:rPr dirty="0" sz="1400" spc="12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NEIRGH+Calibri"/>
                <a:cs typeface="NEIRGH+Calibri"/>
              </a:rPr>
              <a:t>Garbageꢀcollector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621497"/>
            <a:ext cx="1900014" cy="15458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Differenceꢀ</a:t>
            </a:r>
          </a:p>
          <a:p>
            <a:pPr marL="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betweenꢀC,ꢀ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C++ꢀandꢀ</a:t>
            </a:r>
          </a:p>
          <a:p>
            <a:pPr marL="0" marR="0">
              <a:lnSpc>
                <a:spcPts val="2800"/>
              </a:lnSpc>
              <a:spcBef>
                <a:spcPts val="273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Java?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9525" y="1066413"/>
            <a:ext cx="75106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 b="1">
                <a:solidFill>
                  <a:srgbClr val="404040"/>
                </a:solidFill>
                <a:latin typeface="VSECVL+Calibri-Bold"/>
                <a:cs typeface="VSECVL+Calibri-Bold"/>
              </a:rPr>
              <a:t>Metrics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7592" y="1066413"/>
            <a:ext cx="25323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 b="1">
                <a:solidFill>
                  <a:srgbClr val="404040"/>
                </a:solidFill>
                <a:latin typeface="VSECVL+Calibri-Bold"/>
                <a:cs typeface="VSECVL+Calibri-Bold"/>
              </a:rPr>
              <a:t>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7526" y="1066413"/>
            <a:ext cx="442986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 b="1">
                <a:solidFill>
                  <a:srgbClr val="404040"/>
                </a:solidFill>
                <a:latin typeface="VSECVL+Calibri-Bold"/>
                <a:cs typeface="VSECVL+Calibri-Bold"/>
              </a:rPr>
              <a:t>C++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3853" y="1066413"/>
            <a:ext cx="49368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 b="1">
                <a:solidFill>
                  <a:srgbClr val="404040"/>
                </a:solidFill>
                <a:latin typeface="VSECVL+Calibri-Bold"/>
                <a:cs typeface="VSECVL+Calibri-Bold"/>
              </a:rPr>
              <a:t>Java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27858" y="1535344"/>
            <a:ext cx="807466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Exceptionꢀ</a:t>
            </a:r>
          </a:p>
          <a:p>
            <a:pPr marL="2442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Handling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04616" y="1626784"/>
            <a:ext cx="1056902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85540" y="1626784"/>
            <a:ext cx="803076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721867" y="1626784"/>
            <a:ext cx="803076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14463" y="2130085"/>
            <a:ext cx="813345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Templates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04616" y="2130085"/>
            <a:ext cx="1056902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85540" y="2130085"/>
            <a:ext cx="803076" cy="7841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  <a:p>
            <a:pPr marL="0" marR="0">
              <a:lnSpc>
                <a:spcPts val="1200"/>
              </a:lnSpc>
              <a:spcBef>
                <a:spcPts val="3474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94073" y="2130085"/>
            <a:ext cx="1056902" cy="7841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  <a:p>
            <a:pPr marL="0" marR="0">
              <a:lnSpc>
                <a:spcPts val="1200"/>
              </a:lnSpc>
              <a:spcBef>
                <a:spcPts val="3474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91742" y="2540841"/>
            <a:ext cx="1117773" cy="556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Noꢀconstructorꢀ</a:t>
            </a:r>
          </a:p>
          <a:p>
            <a:pPr marL="239067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neitherꢀ</a:t>
            </a:r>
          </a:p>
          <a:p>
            <a:pPr marL="141448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destructor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71464" y="2723721"/>
            <a:ext cx="88828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Destructors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23678" y="3316253"/>
            <a:ext cx="1209005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Multithreading/ꢀ</a:t>
            </a:r>
          </a:p>
          <a:p>
            <a:pPr marL="201302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Interfaces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904616" y="3407693"/>
            <a:ext cx="1056902" cy="784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  <a:p>
            <a:pPr marL="0" marR="0">
              <a:lnSpc>
                <a:spcPts val="1200"/>
              </a:lnSpc>
              <a:spcBef>
                <a:spcPts val="3474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257746" y="3407693"/>
            <a:ext cx="1056902" cy="784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  <a:p>
            <a:pPr marL="0" marR="0">
              <a:lnSpc>
                <a:spcPts val="1200"/>
              </a:lnSpc>
              <a:spcBef>
                <a:spcPts val="3474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721867" y="3407693"/>
            <a:ext cx="803076" cy="784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  <a:p>
            <a:pPr marL="0" marR="0">
              <a:lnSpc>
                <a:spcPts val="1200"/>
              </a:lnSpc>
              <a:spcBef>
                <a:spcPts val="3474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549983" y="3909890"/>
            <a:ext cx="926975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183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Databaseꢀ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connectivity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939417" y="4503528"/>
            <a:ext cx="991939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5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Supportedꢀ(ꢀ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auto,ꢀexternꢀ)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92547" y="4503528"/>
            <a:ext cx="991939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5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Supportedꢀ(ꢀ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auto,ꢀexternꢀ)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454696" y="4594968"/>
            <a:ext cx="112447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StorageꢀClasses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94073" y="4594968"/>
            <a:ext cx="1056902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627858" y="5097165"/>
            <a:ext cx="807466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Exceptionꢀ</a:t>
            </a:r>
          </a:p>
          <a:p>
            <a:pPr marL="2442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Handling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04616" y="5188604"/>
            <a:ext cx="1056902" cy="6938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  <a:p>
            <a:pPr marL="0" marR="0">
              <a:lnSpc>
                <a:spcPts val="1200"/>
              </a:lnSpc>
              <a:spcBef>
                <a:spcPts val="2763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85540" y="5188604"/>
            <a:ext cx="803076" cy="6938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  <a:p>
            <a:pPr marL="0" marR="0">
              <a:lnSpc>
                <a:spcPts val="1200"/>
              </a:lnSpc>
              <a:spcBef>
                <a:spcPts val="2763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721867" y="5188604"/>
            <a:ext cx="803076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Supported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14463" y="5691906"/>
            <a:ext cx="813345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404040"/>
                </a:solidFill>
                <a:latin typeface="VSECVL+Calibri-Bold"/>
                <a:cs typeface="VSECVL+Calibri-Bold"/>
              </a:rPr>
              <a:t>Templates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594073" y="5691906"/>
            <a:ext cx="1056902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04040"/>
                </a:solidFill>
                <a:latin typeface="NEIRGH+Calibri"/>
                <a:cs typeface="NEIRGH+Calibri"/>
              </a:rPr>
              <a:t>Notꢀsupported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12689" y="2492882"/>
            <a:ext cx="718060" cy="403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ProcessꢀAPIꢀ</a:t>
            </a:r>
          </a:p>
          <a:p>
            <a:pPr marL="23812" marR="0">
              <a:lnSpc>
                <a:spcPts val="910"/>
              </a:lnSpc>
              <a:spcBef>
                <a:spcPts val="72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updatesꢀinꢀ</a:t>
            </a:r>
          </a:p>
          <a:p>
            <a:pPr marL="126206" marR="0">
              <a:lnSpc>
                <a:spcPts val="910"/>
              </a:lnSpc>
              <a:spcBef>
                <a:spcPts val="72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Javaꢀ9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15864" y="5447174"/>
            <a:ext cx="711007" cy="6529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2237" marR="0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Multi-</a:t>
            </a:r>
          </a:p>
          <a:p>
            <a:pPr marL="0" marR="0">
              <a:lnSpc>
                <a:spcPts val="910"/>
              </a:lnSpc>
              <a:spcBef>
                <a:spcPts val="72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releaseꢀJARꢀ</a:t>
            </a:r>
          </a:p>
          <a:p>
            <a:pPr marL="169862" marR="0">
              <a:lnSpc>
                <a:spcPts val="910"/>
              </a:lnSpc>
              <a:spcBef>
                <a:spcPts val="72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filesꢀ</a:t>
            </a:r>
          </a:p>
          <a:p>
            <a:pPr marL="37306" marR="0">
              <a:lnSpc>
                <a:spcPts val="910"/>
              </a:lnSpc>
              <a:spcBef>
                <a:spcPts val="72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featureꢀinꢀ</a:t>
            </a:r>
          </a:p>
          <a:p>
            <a:pPr marL="123031" marR="0">
              <a:lnSpc>
                <a:spcPts val="910"/>
              </a:lnSpc>
              <a:spcBef>
                <a:spcPts val="22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NEIRGH+Calibri"/>
                <a:cs typeface="NEIRGH+Calibri"/>
              </a:rPr>
              <a:t>Javaꢀ9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0164" y="4019374"/>
            <a:ext cx="1126524" cy="331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WHATꢀAREꢀJAVAꢀ</a:t>
            </a:r>
          </a:p>
          <a:p>
            <a:pPr marL="13493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FRAMEWORKS?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25745" y="4019374"/>
            <a:ext cx="1983977" cy="1701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462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FRAMEWORKSꢀAREꢀLARGEꢀ</a:t>
            </a:r>
          </a:p>
          <a:p>
            <a:pPr marL="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BODIESꢀOFꢀPRE-WRITTENꢀCODEꢀ</a:t>
            </a:r>
          </a:p>
          <a:p>
            <a:pPr marL="13017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TOꢀWHICHꢀYOUꢀADDꢀYOURꢀ</a:t>
            </a:r>
          </a:p>
          <a:p>
            <a:pPr marL="173037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OWNꢀCODEꢀINꢀORDERꢀTOꢀ</a:t>
            </a:r>
          </a:p>
          <a:p>
            <a:pPr marL="1270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SOLVEꢀAꢀPROBLEM.ꢀYOUꢀMAKEꢀ</a:t>
            </a:r>
          </a:p>
          <a:p>
            <a:pPr marL="140493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USEꢀOFꢀAꢀFRAMEWORKꢀBYꢀ</a:t>
            </a:r>
          </a:p>
          <a:p>
            <a:pPr marL="22542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CALLINGꢀITSꢀMETHODS,ꢀ</a:t>
            </a:r>
          </a:p>
          <a:p>
            <a:pPr marL="10318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INHERITANCE,ꢀANDꢀSUPPLYINGꢀ</a:t>
            </a:r>
          </a:p>
          <a:p>
            <a:pPr marL="12700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CALLBACKS,ꢀLISTENERS,ꢀORꢀ</a:t>
            </a:r>
          </a:p>
          <a:p>
            <a:pPr marL="21431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OTHERꢀIMPLEMENTATIONSꢀOFꢀ</a:t>
            </a:r>
          </a:p>
          <a:p>
            <a:pPr marL="45720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THEꢀPATTERNS.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9639" y="4019374"/>
            <a:ext cx="1906196" cy="1701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212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AꢀFRAMEWORKꢀWILLꢀOFTENꢀ</a:t>
            </a:r>
          </a:p>
          <a:p>
            <a:pPr marL="39687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DICTATEꢀTHEꢀSTRUCTUREꢀOFꢀ</a:t>
            </a:r>
          </a:p>
          <a:p>
            <a:pPr marL="16827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ANꢀAPPLICATION.ꢀSOMEꢀ</a:t>
            </a:r>
          </a:p>
          <a:p>
            <a:pPr marL="37306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FRAMEWORKSꢀEVENꢀSUPPLYꢀ</a:t>
            </a:r>
          </a:p>
          <a:p>
            <a:pPr marL="8890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SOꢀMUCHꢀCODEꢀTHATꢀYOUꢀ</a:t>
            </a:r>
          </a:p>
          <a:p>
            <a:pPr marL="4445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HAVEꢀTOꢀDOꢀVERYꢀLITTLEꢀTOꢀ</a:t>
            </a:r>
          </a:p>
          <a:p>
            <a:pPr marL="76993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WRITEꢀYOURꢀAPPLICATION.ꢀ</a:t>
            </a:r>
          </a:p>
          <a:p>
            <a:pPr marL="50006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THISꢀCANꢀBEꢀGOODꢀORꢀBAD,ꢀ</a:t>
            </a:r>
          </a:p>
          <a:p>
            <a:pPr marL="1270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DEPENDINGꢀONꢀHOWꢀEASYꢀITꢀ</a:t>
            </a:r>
          </a:p>
          <a:p>
            <a:pPr marL="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ISꢀTOꢀUSE.ꢀFRAMEWORKSꢀAREꢀ</a:t>
            </a:r>
          </a:p>
          <a:p>
            <a:pPr marL="296068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THEꢀSUBSTANCEꢀOFꢀ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77177" y="4019374"/>
            <a:ext cx="1940750" cy="1244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7481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YOUꢀBUILDꢀONꢀTOPꢀOFꢀAꢀ</a:t>
            </a:r>
          </a:p>
          <a:p>
            <a:pPr marL="34131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GOODꢀONE,ꢀYOURꢀPROGRAMꢀ</a:t>
            </a:r>
          </a:p>
          <a:p>
            <a:pPr marL="194468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ISꢀSOLIDꢀANDꢀFASTꢀANDꢀ</a:t>
            </a:r>
          </a:p>
          <a:p>
            <a:pPr marL="33972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COMESꢀTOGETHERꢀ</a:t>
            </a:r>
          </a:p>
          <a:p>
            <a:pPr marL="38893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BEAUTIFULLY.ꢀYOUꢀBUILDꢀONꢀ</a:t>
            </a:r>
          </a:p>
          <a:p>
            <a:pPr marL="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TOPꢀOFꢀAꢀBADꢀONE,ꢀYOURꢀLIFEꢀ</a:t>
            </a:r>
          </a:p>
          <a:p>
            <a:pPr marL="40481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ISꢀMISERABLE,ꢀBRUTISH,ꢀANDꢀ</a:t>
            </a:r>
          </a:p>
          <a:p>
            <a:pPr marL="66357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SHORT.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48733" y="5694098"/>
            <a:ext cx="1166103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PROGRAMMING.ꢀ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81596" y="989706"/>
            <a:ext cx="769906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Spring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81596" y="1500141"/>
            <a:ext cx="1132327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Hibernate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81596" y="2010576"/>
            <a:ext cx="73020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Struts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4641" y="2134460"/>
            <a:ext cx="3015778" cy="2491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Topꢀ10ꢀJavaꢀ</a:t>
            </a:r>
          </a:p>
          <a:p>
            <a:pPr marL="0" marR="0">
              <a:lnSpc>
                <a:spcPts val="4200"/>
              </a:lnSpc>
              <a:spcBef>
                <a:spcPts val="839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Frameworksꢀ</a:t>
            </a:r>
          </a:p>
          <a:p>
            <a:pPr marL="0" marR="0">
              <a:lnSpc>
                <a:spcPts val="4200"/>
              </a:lnSpc>
              <a:spcBef>
                <a:spcPts val="889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YouꢀShouldꢀ</a:t>
            </a:r>
          </a:p>
          <a:p>
            <a:pPr marL="0" marR="0">
              <a:lnSpc>
                <a:spcPts val="4200"/>
              </a:lnSpc>
              <a:spcBef>
                <a:spcPts val="839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Know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81596" y="2521011"/>
            <a:ext cx="2700188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Googleꢀwebꢀtoolkitꢀ[GWT]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81596" y="3031446"/>
            <a:ext cx="2296411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JavaServerꢀFacesꢀ[JSF]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81596" y="3541881"/>
            <a:ext cx="709463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Grails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81596" y="4052315"/>
            <a:ext cx="829406" cy="78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Vaadin</a:t>
            </a:r>
          </a:p>
          <a:p>
            <a:pPr marL="0" marR="0">
              <a:lnSpc>
                <a:spcPts val="1900"/>
              </a:lnSpc>
              <a:spcBef>
                <a:spcPts val="2119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Blade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81596" y="5073185"/>
            <a:ext cx="1288677" cy="789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Dropwizard</a:t>
            </a:r>
          </a:p>
          <a:p>
            <a:pPr marL="0" marR="0">
              <a:lnSpc>
                <a:spcPts val="1900"/>
              </a:lnSpc>
              <a:spcBef>
                <a:spcPts val="2119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Play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59436" y="1306901"/>
            <a:ext cx="373357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NEIRGH+Calibri"/>
                <a:cs typeface="NEIRGH+Calibri"/>
              </a:rPr>
              <a:t>Downloadꢀ&amp;ꢀInstallꢀJDK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59436" y="2379316"/>
            <a:ext cx="4193083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NEIRGH+Calibri"/>
                <a:cs typeface="NEIRGH+Calibri"/>
              </a:rPr>
              <a:t>Downloadꢀ&amp;ꢀInstallꢀeitherꢀ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4641" y="2774539"/>
            <a:ext cx="6370058" cy="15077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Getꢀstartedꢀ</a:t>
            </a:r>
            <a:r>
              <a:rPr dirty="0" sz="4200" spc="42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ffffff"/>
                </a:solidFill>
                <a:latin typeface="NEIRGH+Calibri"/>
                <a:cs typeface="NEIRGH+Calibri"/>
              </a:rPr>
              <a:t>VSꢀCodeꢀorꢀEcllipse</a:t>
            </a:r>
          </a:p>
          <a:p>
            <a:pPr marL="0" marR="0">
              <a:lnSpc>
                <a:spcPts val="4200"/>
              </a:lnSpc>
              <a:spcBef>
                <a:spcPts val="840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withꢀJava</a:t>
            </a:r>
          </a:p>
          <a:p>
            <a:pPr marL="3294795" marR="0">
              <a:lnSpc>
                <a:spcPts val="2632"/>
              </a:lnSpc>
              <a:spcBef>
                <a:spcPts val="5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NEIRGH+Calibri"/>
                <a:cs typeface="NEIRGH+Calibri"/>
              </a:rPr>
              <a:t>Git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9436" y="5141364"/>
            <a:ext cx="2256457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NEIRGH+Calibri"/>
                <a:cs typeface="NEIRGH+Calibri"/>
              </a:rPr>
              <a:t>Setꢀclassꢀpath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2459749"/>
            <a:ext cx="3074900" cy="1851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NEIRGH+Calibri"/>
                <a:cs typeface="NEIRGH+Calibri"/>
              </a:rPr>
              <a:t>Javaꢀ</a:t>
            </a:r>
          </a:p>
          <a:p>
            <a:pPr marL="0" marR="0">
              <a:lnSpc>
                <a:spcPts val="4200"/>
              </a:lnSpc>
              <a:spcBef>
                <a:spcPts val="84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NEIRGH+Calibri"/>
                <a:cs typeface="NEIRGH+Calibri"/>
              </a:rPr>
              <a:t>Environmentꢀ</a:t>
            </a:r>
          </a:p>
          <a:p>
            <a:pPr marL="0" marR="0">
              <a:lnSpc>
                <a:spcPts val="4200"/>
              </a:lnSpc>
              <a:spcBef>
                <a:spcPts val="889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NEIRGH+Calibri"/>
                <a:cs typeface="NEIRGH+Calibri"/>
              </a:rPr>
              <a:t>Setup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63440" y="1400016"/>
            <a:ext cx="3631464" cy="1529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Javaꢀ&amp;ꢀItsꢀfeatures</a:t>
            </a:r>
          </a:p>
          <a:p>
            <a:pPr marL="0" marR="0">
              <a:lnSpc>
                <a:spcPts val="1955"/>
              </a:lnSpc>
              <a:spcBef>
                <a:spcPts val="38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UnderstandingꢀFundamentals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DifferenceꢀbetweenꢀC,ꢀC++ꢀandꢀJava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Environmentꢀsetup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7278" y="2656332"/>
            <a:ext cx="2728986" cy="171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7446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ffffff"/>
                </a:solidFill>
                <a:latin typeface="NEIRGH+Calibri"/>
                <a:cs typeface="NEIRGH+Calibri"/>
              </a:rPr>
              <a:t>Topicsꢀ</a:t>
            </a:r>
          </a:p>
          <a:p>
            <a:pPr marL="0" marR="0">
              <a:lnSpc>
                <a:spcPts val="6000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6000">
                <a:solidFill>
                  <a:srgbClr val="ffffff"/>
                </a:solidFill>
                <a:latin typeface="NEIRGH+Calibri"/>
                <a:cs typeface="NEIRGH+Calibri"/>
              </a:rPr>
              <a:t>Covered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3440" y="2682872"/>
            <a:ext cx="1463635" cy="1179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290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Basics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Variables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DataꢀTypes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06340" y="3615560"/>
            <a:ext cx="1040773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Operators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63440" y="3887184"/>
            <a:ext cx="2318600" cy="915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InputꢀandꢀOutput</a:t>
            </a:r>
          </a:p>
          <a:p>
            <a:pPr marL="0" marR="0">
              <a:lnSpc>
                <a:spcPts val="1955"/>
              </a:lnSpc>
              <a:spcBef>
                <a:spcPts val="38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Expressionsꢀ&amp;ꢀBlocks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Comment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63440" y="4819872"/>
            <a:ext cx="1613336" cy="604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FlowꢀControl</a:t>
            </a:r>
          </a:p>
          <a:p>
            <a:pPr marL="0" marR="0">
              <a:lnSpc>
                <a:spcPts val="1955"/>
              </a:lnSpc>
              <a:spcBef>
                <a:spcPts val="38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JavaꢀArrays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9412" y="1565452"/>
            <a:ext cx="2275284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VSECVL+Calibri-Bold"/>
                <a:cs typeface="VSECVL+Calibri-Bold"/>
              </a:rPr>
              <a:t>HowꢀToꢀSetꢀJavaꢀ</a:t>
            </a:r>
          </a:p>
          <a:p>
            <a:pPr marL="650651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VSECVL+Calibri-Bold"/>
                <a:cs typeface="VSECVL+Calibri-Bold"/>
              </a:rPr>
              <a:t>Path?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759" y="2763879"/>
            <a:ext cx="221316" cy="258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659" y="2799207"/>
            <a:ext cx="1811348" cy="777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NEIRGH+Calibri"/>
                <a:cs typeface="NEIRGH+Calibri"/>
              </a:rPr>
              <a:t>TwoꢀWays</a:t>
            </a:r>
          </a:p>
          <a:p>
            <a:pPr marL="114300" marR="0">
              <a:lnSpc>
                <a:spcPts val="1731"/>
              </a:lnSpc>
              <a:spcBef>
                <a:spcPts val="381"/>
              </a:spcBef>
              <a:spcAft>
                <a:spcPts val="0"/>
              </a:spcAft>
            </a:pPr>
            <a:r>
              <a:rPr dirty="0" sz="15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550" spc="1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NEIRGH+Calibri"/>
                <a:cs typeface="NEIRGH+Calibri"/>
              </a:rPr>
              <a:t>Temporaryꢀpath</a:t>
            </a:r>
          </a:p>
          <a:p>
            <a:pPr marL="114300" marR="0">
              <a:lnSpc>
                <a:spcPts val="1731"/>
              </a:lnSpc>
              <a:spcBef>
                <a:spcPts val="381"/>
              </a:spcBef>
              <a:spcAft>
                <a:spcPts val="0"/>
              </a:spcAft>
            </a:pPr>
            <a:r>
              <a:rPr dirty="0" sz="15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550" spc="1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NEIRGH+Calibri"/>
                <a:cs typeface="NEIRGH+Calibri"/>
              </a:rPr>
              <a:t>Permanentꢀpath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381" y="1565452"/>
            <a:ext cx="2470695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WriteꢀHelloꢀWorldꢀ</a:t>
            </a:r>
          </a:p>
          <a:p>
            <a:pPr marL="586804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Program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759" y="2763879"/>
            <a:ext cx="221316" cy="760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278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659" y="2799207"/>
            <a:ext cx="2014797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HelloꢀWorldꢀProgramꢀinꢀ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Java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659" y="3302127"/>
            <a:ext cx="1331118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SyntaxꢀAnalysis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9975" y="3142387"/>
            <a:ext cx="1690417" cy="6390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 spc="10">
                <a:solidFill>
                  <a:srgbClr val="ffffff"/>
                </a:solidFill>
                <a:latin typeface="NEIRGH+Calibri"/>
                <a:cs typeface="NEIRGH+Calibri"/>
              </a:rPr>
              <a:t>Compileꢀandꢀ</a:t>
            </a:r>
          </a:p>
          <a:p>
            <a:pPr marL="506412" marR="0">
              <a:lnSpc>
                <a:spcPts val="2275"/>
              </a:lnSpc>
              <a:spcBef>
                <a:spcPts val="131"/>
              </a:spcBef>
              <a:spcAft>
                <a:spcPts val="0"/>
              </a:spcAft>
            </a:pPr>
            <a:r>
              <a:rPr dirty="0" sz="2250" spc="11">
                <a:solidFill>
                  <a:srgbClr val="ffffff"/>
                </a:solidFill>
                <a:latin typeface="NEIRGH+Calibri"/>
                <a:cs typeface="NEIRGH+Calibri"/>
              </a:rPr>
              <a:t>Run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4047" y="1039660"/>
            <a:ext cx="3903451" cy="936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ffffff"/>
                </a:solidFill>
                <a:latin typeface="VSECVL+Calibri-Bold"/>
                <a:cs typeface="VSECVL+Calibri-Bold"/>
              </a:rPr>
              <a:t>WhatꢀAreꢀCommandꢀ</a:t>
            </a:r>
          </a:p>
          <a:p>
            <a:pPr marL="319986" marR="0">
              <a:lnSpc>
                <a:spcPts val="3400"/>
              </a:lnSpc>
              <a:spcBef>
                <a:spcPts val="272"/>
              </a:spcBef>
              <a:spcAft>
                <a:spcPts val="0"/>
              </a:spcAft>
            </a:pPr>
            <a:r>
              <a:rPr dirty="0" sz="3400" b="1">
                <a:solidFill>
                  <a:srgbClr val="ffffff"/>
                </a:solidFill>
                <a:latin typeface="VSECVL+Calibri-Bold"/>
                <a:cs typeface="VSECVL+Calibri-Bold"/>
              </a:rPr>
              <a:t>LineꢀArguments?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4566" y="2614374"/>
            <a:ext cx="3157456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Javaꢀprogrammingꢀlanguageꢀisꢀ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4566" y="2874978"/>
            <a:ext cx="3913758" cy="800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versatileꢀinꢀeveryꢀaspect,ꢀbeingꢀ</a:t>
            </a:r>
          </a:p>
          <a:p>
            <a:pPr marL="0" marR="0">
              <a:lnSpc>
                <a:spcPts val="1900"/>
              </a:lnSpc>
              <a:spcBef>
                <a:spcPts val="15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platform-independentꢀitꢀmakesꢀJavaꢀaꢀ</a:t>
            </a:r>
          </a:p>
          <a:p>
            <a:pPr marL="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clearꢀcutꢀwinnerꢀforꢀanyꢀdeveloper.ꢀ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4566" y="4191455"/>
            <a:ext cx="3879236" cy="13218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TheꢀexecutionꢀofꢀanyꢀJavaꢀprogramꢀisꢀ</a:t>
            </a:r>
          </a:p>
          <a:p>
            <a:pPr marL="0" marR="0">
              <a:lnSpc>
                <a:spcPts val="1900"/>
              </a:lnSpc>
              <a:spcBef>
                <a:spcPts val="15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hustle-freeꢀandꢀprecise.ꢀWeꢀcanꢀevenꢀ</a:t>
            </a:r>
          </a:p>
          <a:p>
            <a:pPr marL="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passꢀargumentsꢀduringꢀexecutionꢀofꢀaꢀ</a:t>
            </a:r>
          </a:p>
          <a:p>
            <a:pPr marL="0" marR="0">
              <a:lnSpc>
                <a:spcPts val="1900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programꢀusingꢀtheꢀcommand-lineꢀ</a:t>
            </a:r>
          </a:p>
          <a:p>
            <a:pPr marL="0" marR="0">
              <a:lnSpc>
                <a:spcPts val="1900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arguments.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3099829"/>
            <a:ext cx="2332620" cy="1211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NEIRGH+Calibri"/>
                <a:cs typeface="NEIRGH+Calibri"/>
              </a:rPr>
              <a:t>JavaꢀCoreꢀ</a:t>
            </a:r>
          </a:p>
          <a:p>
            <a:pPr marL="0" marR="0">
              <a:lnSpc>
                <a:spcPts val="4200"/>
              </a:lnSpc>
              <a:spcBef>
                <a:spcPts val="839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NEIRGH+Calibri"/>
                <a:cs typeface="NEIRGH+Calibri"/>
              </a:rPr>
              <a:t>Concepts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2148" y="1533437"/>
            <a:ext cx="7424793" cy="1295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ffffff"/>
                </a:solidFill>
                <a:latin typeface="VSECVL+Calibri-Bold"/>
                <a:cs typeface="VSECVL+Calibri-Bold"/>
              </a:rPr>
              <a:t>JavaꢀVariablesꢀandꢀDataꢀTypesꢀ</a:t>
            </a:r>
          </a:p>
          <a:p>
            <a:pPr marL="1800748" marR="0">
              <a:lnSpc>
                <a:spcPts val="4500"/>
              </a:lnSpc>
              <a:spcBef>
                <a:spcPts val="900"/>
              </a:spcBef>
              <a:spcAft>
                <a:spcPts val="0"/>
              </a:spcAft>
            </a:pPr>
            <a:r>
              <a:rPr dirty="0" sz="4500" b="1">
                <a:solidFill>
                  <a:srgbClr val="ffffff"/>
                </a:solidFill>
                <a:latin typeface="VSECVL+Calibri-Bold"/>
                <a:cs typeface="VSECVL+Calibri-Bold"/>
              </a:rPr>
              <a:t>withꢀEXAMPLE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4185" y="951863"/>
            <a:ext cx="3773654" cy="1121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3824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Whatꢀisꢀaꢀ</a:t>
            </a:r>
          </a:p>
          <a:p>
            <a:pPr marL="0" marR="0">
              <a:lnSpc>
                <a:spcPts val="4100"/>
              </a:lnSpc>
              <a:spcBef>
                <a:spcPts val="327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VariableꢀinꢀJava?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8391" y="2872307"/>
            <a:ext cx="1888207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Everyꢀvariableꢀisꢀassignedꢀ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9419" y="2961461"/>
            <a:ext cx="1855880" cy="7381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54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b="1">
                <a:solidFill>
                  <a:srgbClr val="ffffff"/>
                </a:solidFill>
                <a:latin typeface="VSECVL+Calibri-Bold"/>
                <a:cs typeface="VSECVL+Calibri-Bold"/>
              </a:rPr>
              <a:t>VariableꢀinꢀJava</a:t>
            </a: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ꢀisꢀaꢀdataꢀ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containerꢀthatꢀstoresꢀtheꢀ</a:t>
            </a:r>
          </a:p>
          <a:p>
            <a:pPr marL="55078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dataꢀvaluesꢀduringꢀJavaꢀ</a:t>
            </a:r>
          </a:p>
          <a:p>
            <a:pPr marL="178807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programꢀexecution.ꢀ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02534" y="3050614"/>
            <a:ext cx="1794290" cy="738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408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dataꢀtypeꢀwhichꢀ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designatesꢀtheꢀtypeꢀandꢀ</a:t>
            </a:r>
          </a:p>
          <a:p>
            <a:pPr marL="34949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quantityꢀofꢀvalueꢀitꢀcanꢀ</a:t>
            </a:r>
          </a:p>
          <a:p>
            <a:pPr marL="634934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hold.ꢀ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60229" y="4200618"/>
            <a:ext cx="1602587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Variableꢀisꢀaꢀmemoryꢀ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76900" y="4378925"/>
            <a:ext cx="1963260" cy="7381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locationꢀnameꢀofꢀtheꢀdata.ꢀ</a:t>
            </a:r>
          </a:p>
          <a:p>
            <a:pPr marL="105323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TheꢀJavaꢀvariablesꢀhaveꢀ</a:t>
            </a:r>
          </a:p>
          <a:p>
            <a:pPr marL="8263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mainlyꢀthreeꢀtypesꢀ:ꢀLocal,ꢀ</a:t>
            </a:r>
          </a:p>
          <a:p>
            <a:pPr marL="234639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InstanceꢀandꢀStatic.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09111" y="900078"/>
            <a:ext cx="4420592" cy="13223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NEIRGH+Calibri"/>
                <a:cs typeface="NEIRGH+Calibri"/>
              </a:rPr>
              <a:t>Inꢀorderꢀtoꢀuseꢀaꢀvariableꢀ</a:t>
            </a:r>
          </a:p>
          <a:p>
            <a:pPr marL="0" marR="0">
              <a:lnSpc>
                <a:spcPts val="3200"/>
              </a:lnSpc>
              <a:spcBef>
                <a:spcPts val="256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NEIRGH+Calibri"/>
                <a:cs typeface="NEIRGH+Calibri"/>
              </a:rPr>
              <a:t>inꢀaꢀprogramꢀyouꢀtoꢀneedꢀ</a:t>
            </a:r>
          </a:p>
          <a:p>
            <a:pPr marL="0" marR="0">
              <a:lnSpc>
                <a:spcPts val="3200"/>
              </a:lnSpc>
              <a:spcBef>
                <a:spcPts val="205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NEIRGH+Calibri"/>
                <a:cs typeface="NEIRGH+Calibri"/>
              </a:rPr>
              <a:t>toꢀperformꢀ2ꢀsteps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6781" y="2306850"/>
            <a:ext cx="2859782" cy="2283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Whatꢀisꢀaꢀ</a:t>
            </a:r>
          </a:p>
          <a:p>
            <a:pPr marL="150093" marR="0">
              <a:lnSpc>
                <a:spcPts val="5200"/>
              </a:lnSpc>
              <a:spcBef>
                <a:spcPts val="1039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Variableꢀ</a:t>
            </a:r>
          </a:p>
          <a:p>
            <a:pPr marL="207267" marR="0">
              <a:lnSpc>
                <a:spcPts val="5200"/>
              </a:lnSpc>
              <a:spcBef>
                <a:spcPts val="1089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inꢀJava?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09111" y="3190830"/>
            <a:ext cx="3640335" cy="2296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NEIRGH+Calibri"/>
                <a:cs typeface="NEIRGH+Calibri"/>
              </a:rPr>
              <a:t>VariableꢀDeclaration</a:t>
            </a:r>
          </a:p>
          <a:p>
            <a:pPr marL="0" marR="0">
              <a:lnSpc>
                <a:spcPts val="3200"/>
              </a:lnSpc>
              <a:spcBef>
                <a:spcPts val="11381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NEIRGH+Calibri"/>
                <a:cs typeface="NEIRGH+Calibri"/>
              </a:rPr>
              <a:t>VariableꢀInitialization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81910" y="1407583"/>
            <a:ext cx="29598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InꢀJava,ꢀthereꢀareꢀthreeꢀtypesꢀofꢀvariables: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1910" y="1997263"/>
            <a:ext cx="1177422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b="1">
                <a:solidFill>
                  <a:srgbClr val="ffffff"/>
                </a:solidFill>
                <a:latin typeface="VSECVL+Calibri-Bold"/>
                <a:cs typeface="VSECVL+Calibri-Bold"/>
              </a:rPr>
              <a:t>LocalꢀVariables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69590" y="2348354"/>
            <a:ext cx="4128566" cy="38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LocalꢀVariablesꢀareꢀaꢀvariableꢀthatꢀareꢀdeclaredꢀinsideꢀtheꢀ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bodyꢀofꢀaꢀmethod.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0623" y="2703090"/>
            <a:ext cx="2692152" cy="1490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619" marR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Typesꢀofꢀ</a:t>
            </a:r>
          </a:p>
          <a:p>
            <a:pPr marL="0" marR="0">
              <a:lnSpc>
                <a:spcPts val="5200"/>
              </a:lnSpc>
              <a:spcBef>
                <a:spcPts val="1039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variables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81910" y="2975115"/>
            <a:ext cx="14057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b="1">
                <a:solidFill>
                  <a:srgbClr val="ffffff"/>
                </a:solidFill>
                <a:latin typeface="VSECVL+Calibri-Bold"/>
                <a:cs typeface="VSECVL+Calibri-Bold"/>
              </a:rPr>
              <a:t>InstanceꢀVariables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69590" y="3326206"/>
            <a:ext cx="4703533" cy="7428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InstanceꢀvariablesꢀareꢀdefinedꢀwithoutꢀtheꢀSTATICꢀ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 spc="-76">
                <a:solidFill>
                  <a:srgbClr val="000000"/>
                </a:solidFill>
                <a:latin typeface="NEIRGH+Calibri"/>
                <a:cs typeface="NEIRGH+Calibri"/>
              </a:rPr>
              <a:t>kvaeryiwabolredsꢀ..TheyꢀareꢀdefinedꢀOutsideꢀaꢀmethodꢀdeclaration.ꢀ</a:t>
            </a:r>
          </a:p>
          <a:p>
            <a:pPr marL="11430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TheyꢀareꢀObjectꢀspecificꢀandꢀareꢀknownꢀasꢀinstanceꢀ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81910" y="4309583"/>
            <a:ext cx="1211361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b="1">
                <a:solidFill>
                  <a:srgbClr val="ffffff"/>
                </a:solidFill>
                <a:latin typeface="VSECVL+Calibri-Bold"/>
                <a:cs typeface="VSECVL+Calibri-Bold"/>
              </a:rPr>
              <a:t>StaticꢀVariables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69590" y="4660674"/>
            <a:ext cx="3945306" cy="7428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Staticꢀvariablesꢀareꢀinitializedꢀonlyꢀonce,ꢀatꢀtheꢀstartꢀofꢀ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theꢀprogramꢀexecution.ꢀTheseꢀvariablesꢀshouldꢀbeꢀ</a:t>
            </a:r>
          </a:p>
          <a:p>
            <a:pPr marL="114300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initializedꢀfirst,ꢀbeforeꢀtheꢀinitializationꢀofꢀanyꢀinstanceꢀ</a:t>
            </a:r>
          </a:p>
          <a:p>
            <a:pPr marL="11430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variables.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23526" y="971863"/>
            <a:ext cx="6662545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ffffff"/>
                </a:solidFill>
                <a:latin typeface="VSECVL+Calibri-Bold"/>
                <a:cs typeface="VSECVL+Calibri-Bold"/>
              </a:rPr>
              <a:t>Example:ꢀTypesꢀofꢀVariablesꢀinꢀJava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79469" y="777787"/>
            <a:ext cx="3301107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WhatꢀisꢀJava?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96375" y="2048998"/>
            <a:ext cx="5272662" cy="2262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Javaꢀisꢀaꢀcross-platformꢀobject-orientedꢀprogrammingꢀ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languageꢀthatꢀwasꢀreleasedꢀbyꢀSunꢀMicrosystemsꢀinꢀtheꢀ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yearꢀ1995.ꢀ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Today,ꢀJavaꢀisꢀneededꢀtoꢀrunꢀvariousꢀapplicationsꢀsuchꢀ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asꢀgames,ꢀsocialꢀmediaꢀapplications,ꢀaudioꢀandꢀvideoꢀ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applications,ꢀetc.ꢀ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Itꢀisꢀanꢀobject-orientedꢀlanguageꢀsimilarꢀtoꢀC++,ꢀbutꢀ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withꢀadvancedꢀandꢀsimplifiedꢀfeatures.ꢀThisꢀlanguageꢀ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isꢀ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freeꢀtoꢀaccess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ꢀandꢀcanꢀ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run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ꢀonꢀ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allꢀplatforms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7772" y="4561802"/>
            <a:ext cx="2544514" cy="6842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339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VSECVL+Calibri-Bold"/>
                <a:cs typeface="VSECVL+Calibri-Bold"/>
              </a:rPr>
              <a:t>DataꢀTypesꢀinꢀJava</a:t>
            </a: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ꢀareꢀdefinedꢀasꢀ</a:t>
            </a:r>
          </a:p>
          <a:p>
            <a:pPr marL="34664" marR="0">
              <a:lnSpc>
                <a:spcPts val="1200"/>
              </a:lnSpc>
              <a:spcBef>
                <a:spcPts val="95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specifiersꢀthatꢀallocateꢀdifferentꢀsizesꢀ</a:t>
            </a:r>
          </a:p>
          <a:p>
            <a:pPr marL="0" marR="0">
              <a:lnSpc>
                <a:spcPts val="1200"/>
              </a:lnSpc>
              <a:spcBef>
                <a:spcPts val="9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andꢀtypesꢀofꢀvaluesꢀthatꢀcanꢀbeꢀstoredꢀ</a:t>
            </a:r>
          </a:p>
          <a:p>
            <a:pPr marL="245901" marR="0">
              <a:lnSpc>
                <a:spcPts val="1200"/>
              </a:lnSpc>
              <a:spcBef>
                <a:spcPts val="95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inꢀtheꢀvariableꢀorꢀanꢀidentifier.ꢀ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90836" y="4561802"/>
            <a:ext cx="217423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Javaꢀhasꢀaꢀrichꢀsetꢀofꢀdataꢀtypes.ꢀ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46955" y="4561802"/>
            <a:ext cx="2507530" cy="3550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DataꢀtypesꢀinꢀJavaꢀcanꢀbeꢀdividedꢀintoꢀ</a:t>
            </a:r>
          </a:p>
          <a:p>
            <a:pPr marL="839154" marR="0">
              <a:lnSpc>
                <a:spcPts val="1200"/>
              </a:lnSpc>
              <a:spcBef>
                <a:spcPts val="95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twoꢀparts.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5392" y="2036978"/>
            <a:ext cx="3277046" cy="20848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VSECVL+Calibri-Bold"/>
                <a:cs typeface="VSECVL+Calibri-Bold"/>
              </a:rPr>
              <a:t>Whatꢀisꢀ</a:t>
            </a:r>
          </a:p>
          <a:p>
            <a:pPr marL="0" marR="0">
              <a:lnSpc>
                <a:spcPts val="5100"/>
              </a:lnSpc>
              <a:spcBef>
                <a:spcPts val="407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VSECVL+Calibri-Bold"/>
                <a:cs typeface="VSECVL+Calibri-Bold"/>
              </a:rPr>
              <a:t>DataꢀTypesꢀ</a:t>
            </a:r>
          </a:p>
          <a:p>
            <a:pPr marL="0" marR="0">
              <a:lnSpc>
                <a:spcPts val="5100"/>
              </a:lnSpc>
              <a:spcBef>
                <a:spcPts val="407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VSECVL+Calibri-Bold"/>
                <a:cs typeface="VSECVL+Calibri-Bold"/>
              </a:rPr>
              <a:t>inꢀJava?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26921" y="1854700"/>
            <a:ext cx="4878760" cy="5133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Aꢀvariableꢀofꢀoneꢀtypeꢀcanꢀ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1356" y="1905096"/>
            <a:ext cx="1100459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3851" y="2411231"/>
            <a:ext cx="7753119" cy="5093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Variableꢀ</a:t>
            </a:r>
            <a:r>
              <a:rPr dirty="0" sz="3700" spc="792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receiveꢀtheꢀvalueꢀofꢀanotherꢀ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9821" y="2898912"/>
            <a:ext cx="4776390" cy="1469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type.ꢀHereꢀthereꢀareꢀ2ꢀcases</a:t>
            </a:r>
          </a:p>
          <a:p>
            <a:pPr marL="114300" marR="0">
              <a:lnSpc>
                <a:spcPts val="3183"/>
              </a:lnSpc>
              <a:spcBef>
                <a:spcPts val="707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TCHDVM+ArialMT"/>
                <a:cs typeface="TCHDVM+ArialMT"/>
              </a:rPr>
              <a:t>–</a:t>
            </a:r>
            <a:r>
              <a:rPr dirty="0" sz="285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AutomaticꢀConversion</a:t>
            </a:r>
          </a:p>
          <a:p>
            <a:pPr marL="114300" marR="0">
              <a:lnSpc>
                <a:spcPts val="3183"/>
              </a:lnSpc>
              <a:spcBef>
                <a:spcPts val="751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TCHDVM+ArialMT"/>
                <a:cs typeface="TCHDVM+ArialMT"/>
              </a:rPr>
              <a:t>–</a:t>
            </a:r>
            <a:r>
              <a:rPr dirty="0" sz="285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typeꢀcastꢀoperator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862" y="2920080"/>
            <a:ext cx="2445686" cy="1522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0473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Typeꢀ</a:t>
            </a:r>
          </a:p>
          <a:p>
            <a:pPr marL="0" marR="0">
              <a:lnSpc>
                <a:spcPts val="3700"/>
              </a:lnSpc>
              <a:spcBef>
                <a:spcPts val="295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Conversionꢀ</a:t>
            </a:r>
          </a:p>
          <a:p>
            <a:pPr marL="401398" marR="0">
              <a:lnSpc>
                <a:spcPts val="3700"/>
              </a:lnSpc>
              <a:spcBef>
                <a:spcPts val="296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&amp;ꢀTypeꢀ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8319" y="4442556"/>
            <a:ext cx="1573801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Casting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590403"/>
            <a:ext cx="2698923" cy="1200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NEIRGH+Calibri"/>
                <a:cs typeface="NEIRGH+Calibri"/>
              </a:rPr>
              <a:t>Automaticꢀ</a:t>
            </a:r>
          </a:p>
          <a:p>
            <a:pPr marL="0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NEIRGH+Calibri"/>
                <a:cs typeface="NEIRGH+Calibri"/>
              </a:rPr>
              <a:t>Conversion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389" y="2002056"/>
            <a:ext cx="3879761" cy="32283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850" spc="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Variableꢀ</a:t>
            </a:r>
            <a:r>
              <a:rPr dirty="0" sz="2800" spc="20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ofꢀ</a:t>
            </a:r>
            <a:r>
              <a:rPr dirty="0" sz="2800" spc="2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smallerꢀ</a:t>
            </a:r>
          </a:p>
          <a:p>
            <a:pPr marL="22860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capacityꢀ</a:t>
            </a:r>
            <a:r>
              <a:rPr dirty="0" sz="2800" spc="-3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isꢀ</a:t>
            </a:r>
            <a:r>
              <a:rPr dirty="0" sz="2800" spc="-2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beꢀ</a:t>
            </a:r>
            <a:r>
              <a:rPr dirty="0" sz="2800" spc="-2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assignedꢀ</a:t>
            </a:r>
          </a:p>
          <a:p>
            <a:pPr marL="22860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toꢀ</a:t>
            </a:r>
            <a:r>
              <a:rPr dirty="0" sz="280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anotherꢀ</a:t>
            </a:r>
            <a:r>
              <a:rPr dirty="0" sz="2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variableꢀ</a:t>
            </a:r>
            <a:r>
              <a:rPr dirty="0" sz="280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ofꢀ</a:t>
            </a:r>
          </a:p>
          <a:p>
            <a:pPr marL="228600" marR="0">
              <a:lnSpc>
                <a:spcPts val="2800"/>
              </a:lnSpc>
              <a:spcBef>
                <a:spcPts val="274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biggerꢀcapacity.</a:t>
            </a:r>
          </a:p>
          <a:p>
            <a:pPr marL="0" marR="0">
              <a:lnSpc>
                <a:spcPts val="3183"/>
              </a:lnSpc>
              <a:spcBef>
                <a:spcPts val="415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850" spc="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Thisꢀ</a:t>
            </a:r>
            <a:r>
              <a:rPr dirty="0" sz="2800" spc="46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processꢀ</a:t>
            </a:r>
            <a:r>
              <a:rPr dirty="0" sz="2800" spc="46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isꢀ</a:t>
            </a:r>
          </a:p>
          <a:p>
            <a:pPr marL="22860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Automatic,ꢀ</a:t>
            </a:r>
            <a:r>
              <a:rPr dirty="0" sz="2800" spc="10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andꢀ</a:t>
            </a:r>
            <a:r>
              <a:rPr dirty="0" sz="2800" spc="1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non-</a:t>
            </a:r>
          </a:p>
          <a:p>
            <a:pPr marL="22860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explicitꢀ</a:t>
            </a:r>
            <a:r>
              <a:rPr dirty="0" sz="2800" spc="33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isꢀ</a:t>
            </a:r>
            <a:r>
              <a:rPr dirty="0" sz="2800" spc="33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knownꢀ</a:t>
            </a:r>
          </a:p>
          <a:p>
            <a:pPr marL="22860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asꢀ</a:t>
            </a:r>
            <a:r>
              <a:rPr dirty="0" sz="2800" b="1" i="1">
                <a:solidFill>
                  <a:srgbClr val="000000"/>
                </a:solidFill>
                <a:latin typeface="Calibri"/>
                <a:cs typeface="Calibri"/>
              </a:rPr>
              <a:t>Conversion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892156"/>
            <a:ext cx="3031802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NEIRGH+Calibri"/>
                <a:cs typeface="NEIRGH+Calibri"/>
              </a:rPr>
              <a:t>TypeꢀCasting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389" y="1968772"/>
            <a:ext cx="3888527" cy="1820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850" spc="18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Variableꢀ</a:t>
            </a:r>
            <a:r>
              <a:rPr dirty="0" sz="2800" spc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ofꢀ</a:t>
            </a:r>
            <a:r>
              <a:rPr dirty="0" sz="2800" spc="21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largerꢀ</a:t>
            </a:r>
          </a:p>
          <a:p>
            <a:pPr marL="45720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capacityꢀ</a:t>
            </a:r>
            <a:r>
              <a:rPr dirty="0" sz="2800" spc="42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isꢀ</a:t>
            </a:r>
            <a:r>
              <a:rPr dirty="0" sz="2800" spc="42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beꢀ</a:t>
            </a:r>
          </a:p>
          <a:p>
            <a:pPr marL="45720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assignedꢀ</a:t>
            </a:r>
            <a:r>
              <a:rPr dirty="0" sz="280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toꢀ</a:t>
            </a:r>
            <a:r>
              <a:rPr dirty="0" sz="2800" spc="5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anotherꢀ</a:t>
            </a:r>
          </a:p>
          <a:p>
            <a:pPr marL="45720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variableꢀ</a:t>
            </a:r>
            <a:r>
              <a:rPr dirty="0" sz="2800" spc="13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ofꢀ</a:t>
            </a:r>
            <a:r>
              <a:rPr dirty="0" sz="2800" spc="13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smallerꢀ</a:t>
            </a:r>
          </a:p>
          <a:p>
            <a:pPr marL="457200" marR="0">
              <a:lnSpc>
                <a:spcPts val="2687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capacity.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4389" y="3760996"/>
            <a:ext cx="3882963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850" spc="18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Inꢀ</a:t>
            </a:r>
            <a:r>
              <a:rPr dirty="0" sz="2800" spc="9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suchꢀ</a:t>
            </a:r>
            <a:r>
              <a:rPr dirty="0" sz="2800" spc="9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cases,ꢀ</a:t>
            </a:r>
            <a:r>
              <a:rPr dirty="0" sz="2800" spc="8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youꢀ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589" y="4163336"/>
            <a:ext cx="3421608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mustꢀexplicitlyꢀspecifyꢀ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1589" y="4504712"/>
            <a:ext cx="3421808" cy="14178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typeꢀ</a:t>
            </a:r>
          </a:p>
          <a:p>
            <a:pPr marL="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operator.ꢀ</a:t>
            </a:r>
          </a:p>
          <a:p>
            <a:pPr marL="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processꢀ</a:t>
            </a:r>
            <a:r>
              <a:rPr dirty="0" sz="2800" spc="19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isꢀ</a:t>
            </a:r>
            <a:r>
              <a:rPr dirty="0" sz="2800" spc="196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knownꢀ</a:t>
            </a:r>
          </a:p>
          <a:p>
            <a:pPr marL="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asꢀ</a:t>
            </a:r>
            <a:r>
              <a:rPr dirty="0" sz="2800" b="1" i="1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dirty="0" sz="2800" b="1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 i="1">
                <a:solidFill>
                  <a:srgbClr val="000000"/>
                </a:solidFill>
                <a:latin typeface="Calibri"/>
                <a:cs typeface="Calibri"/>
              </a:rPr>
              <a:t>Casting.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15136" y="4504712"/>
            <a:ext cx="82227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castꢀ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85247" y="4846088"/>
            <a:ext cx="828873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VSECVL+Calibri-Bold"/>
                <a:cs typeface="VSECVL+Calibri-Bold"/>
              </a:rPr>
              <a:t>Thisꢀ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3099829"/>
            <a:ext cx="2394867" cy="1211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  <a:p>
            <a:pPr marL="0" marR="0">
              <a:lnSpc>
                <a:spcPts val="4200"/>
              </a:lnSpc>
              <a:spcBef>
                <a:spcPts val="839"/>
              </a:spcBef>
              <a:spcAft>
                <a:spcPts val="0"/>
              </a:spcAft>
            </a:pPr>
            <a:r>
              <a:rPr dirty="0" sz="4200" b="1">
                <a:solidFill>
                  <a:srgbClr val="ffffff"/>
                </a:solidFill>
                <a:latin typeface="VSECVL+Calibri-Bold"/>
                <a:cs typeface="VSECVL+Calibri-Bold"/>
              </a:rPr>
              <a:t>Operators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63440" y="1762728"/>
            <a:ext cx="3711794" cy="5523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Operatorsꢀareꢀsymbolsꢀthatꢀperformꢀ</a:t>
            </a:r>
          </a:p>
          <a:p>
            <a:pPr marL="34290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operationsꢀonꢀvariablesꢀandꢀvalues.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3440" y="2332704"/>
            <a:ext cx="3537995" cy="5523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OperatorsꢀinꢀJavaꢀcanꢀbeꢀclassifiedꢀ</a:t>
            </a:r>
          </a:p>
          <a:p>
            <a:pPr marL="34290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intoꢀ5ꢀtypes: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20640" y="2902680"/>
            <a:ext cx="2397466" cy="15368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ArithmeticꢀOperators</a:t>
            </a:r>
          </a:p>
          <a:p>
            <a:pPr marL="0" marR="0">
              <a:lnSpc>
                <a:spcPts val="1955"/>
              </a:lnSpc>
              <a:spcBef>
                <a:spcPts val="38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AssignmentꢀOperators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RelationalꢀOperators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LogicalꢀOperators</a:t>
            </a:r>
          </a:p>
          <a:p>
            <a:pPr marL="0" marR="0">
              <a:lnSpc>
                <a:spcPts val="195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UnaryꢀOperators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0103" y="3308070"/>
            <a:ext cx="2520007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ffffff"/>
                </a:solidFill>
                <a:latin typeface="NEIRGH+Calibri"/>
                <a:cs typeface="NEIRGH+Calibri"/>
              </a:rPr>
              <a:t>Operators(Symbols)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20640" y="4457160"/>
            <a:ext cx="2008630" cy="293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BitwiseꢀOperators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80814" y="856718"/>
            <a:ext cx="3456111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AssignmentꢀOperators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4040" y="713382"/>
            <a:ext cx="3554598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b="1">
                <a:solidFill>
                  <a:srgbClr val="000000"/>
                </a:solidFill>
                <a:latin typeface="VSECVL+Calibri-Bold"/>
                <a:cs typeface="VSECVL+Calibri-Bold"/>
              </a:rPr>
              <a:t>RelationalꢀOperators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1" y="1809378"/>
            <a:ext cx="2686828" cy="1510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Relationalꢀoperatorsꢀareꢀ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usedꢀtoꢀcheckꢀtheꢀ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relationshipꢀbetweenꢀtwoꢀ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operands.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Itꢀreturnsꢀ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eitherꢀtrueꢀorꢀfalse.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23463" y="990253"/>
            <a:ext cx="4739077" cy="14229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Banking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:ꢀToꢀdealꢀwithꢀtransactionꢀ</a:t>
            </a:r>
          </a:p>
          <a:p>
            <a:pPr marL="34290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management.</a:t>
            </a:r>
          </a:p>
          <a:p>
            <a:pPr marL="0" marR="0">
              <a:lnSpc>
                <a:spcPts val="2178"/>
              </a:lnSpc>
              <a:spcBef>
                <a:spcPts val="267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Retail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:ꢀBillingꢀapplicationsꢀthatꢀyouꢀseeꢀinꢀaꢀ</a:t>
            </a:r>
          </a:p>
          <a:p>
            <a:pPr marL="34290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store/restaurantꢀareꢀcompletelyꢀwrittenꢀinꢀ</a:t>
            </a:r>
          </a:p>
          <a:p>
            <a:pPr marL="342900" marR="0">
              <a:lnSpc>
                <a:spcPts val="1900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Java.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3463" y="2409097"/>
            <a:ext cx="4707121" cy="2320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InformationꢀTechnology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:ꢀJavaꢀisꢀdesignedꢀ</a:t>
            </a:r>
          </a:p>
          <a:p>
            <a:pPr marL="34290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toꢀsolveꢀimplementationꢀdependencies.</a:t>
            </a:r>
          </a:p>
          <a:p>
            <a:pPr marL="0" marR="0">
              <a:lnSpc>
                <a:spcPts val="2178"/>
              </a:lnSpc>
              <a:spcBef>
                <a:spcPts val="267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Android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:ꢀApplicationsꢀareꢀeitherꢀwrittenꢀinꢀ</a:t>
            </a:r>
          </a:p>
          <a:p>
            <a:pPr marL="342900" marR="0">
              <a:lnSpc>
                <a:spcPts val="1900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JavaꢀorꢀuseꢀJavaꢀAPI.</a:t>
            </a:r>
          </a:p>
          <a:p>
            <a:pPr marL="0" marR="0">
              <a:lnSpc>
                <a:spcPts val="2178"/>
              </a:lnSpc>
              <a:spcBef>
                <a:spcPts val="267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Financialꢀservices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:ꢀItꢀisꢀusedꢀinꢀserver-sideꢀ</a:t>
            </a:r>
          </a:p>
          <a:p>
            <a:pPr marL="342900" marR="0">
              <a:lnSpc>
                <a:spcPts val="1900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applications.</a:t>
            </a:r>
          </a:p>
          <a:p>
            <a:pPr marL="0" marR="0">
              <a:lnSpc>
                <a:spcPts val="2178"/>
              </a:lnSpc>
              <a:spcBef>
                <a:spcPts val="267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Stockꢀmarket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:ꢀToꢀwriteꢀalgorithmsꢀasꢀtoꢀ</a:t>
            </a:r>
          </a:p>
          <a:p>
            <a:pPr marL="342900" marR="0">
              <a:lnSpc>
                <a:spcPts val="1900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whichꢀcompanyꢀtheyꢀshouldꢀinvestꢀin.ꢀꢀ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0467" y="2527096"/>
            <a:ext cx="2510110" cy="1938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0573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Whatꢀisꢀ</a:t>
            </a:r>
          </a:p>
          <a:p>
            <a:pPr marL="0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Javaꢀusedꢀ</a:t>
            </a:r>
          </a:p>
          <a:p>
            <a:pPr marL="1292522" marR="0">
              <a:lnSpc>
                <a:spcPts val="4400"/>
              </a:lnSpc>
              <a:spcBef>
                <a:spcPts val="88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for?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23463" y="4725578"/>
            <a:ext cx="4636282" cy="1162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BigꢀData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:ꢀHadoopꢀMapReduceꢀframeworkꢀ</a:t>
            </a:r>
          </a:p>
          <a:p>
            <a:pPr marL="342900" marR="0">
              <a:lnSpc>
                <a:spcPts val="1900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isꢀwrittenꢀusingꢀJava.</a:t>
            </a:r>
          </a:p>
          <a:p>
            <a:pPr marL="0" marR="0">
              <a:lnSpc>
                <a:spcPts val="2178"/>
              </a:lnSpc>
              <a:spcBef>
                <a:spcPts val="267"/>
              </a:spcBef>
              <a:spcAft>
                <a:spcPts val="0"/>
              </a:spcAft>
            </a:pPr>
            <a:r>
              <a:rPr dirty="0" sz="19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950" spc="15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b="1">
                <a:solidFill>
                  <a:srgbClr val="ffffff"/>
                </a:solidFill>
                <a:latin typeface="VSECVL+Calibri-Bold"/>
                <a:cs typeface="VSECVL+Calibri-Bold"/>
              </a:rPr>
              <a:t>ScientificꢀandꢀResearchꢀCommunity</a:t>
            </a: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:ꢀToꢀ</a:t>
            </a:r>
          </a:p>
          <a:p>
            <a:pPr marL="342900" marR="0">
              <a:lnSpc>
                <a:spcPts val="1900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NEIRGH+Calibri"/>
                <a:cs typeface="NEIRGH+Calibri"/>
              </a:rPr>
              <a:t>dealꢀwithꢀhugeꢀamountꢀofꢀdata.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759" y="1644365"/>
            <a:ext cx="2367706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LogicalꢀOperators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4059" y="2746048"/>
            <a:ext cx="2460893" cy="11326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Logicalꢀoperatorsꢀareꢀusedꢀ</a:t>
            </a:r>
          </a:p>
          <a:p>
            <a:pPr marL="228600" marR="0">
              <a:lnSpc>
                <a:spcPts val="1500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toꢀcheckꢀwhetherꢀanꢀ</a:t>
            </a:r>
          </a:p>
          <a:p>
            <a:pPr marL="228600" marR="0">
              <a:lnSpc>
                <a:spcPts val="1500"/>
              </a:lnSpc>
              <a:spcBef>
                <a:spcPts val="119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expressionꢀisꢀtrueꢀorꢀfalse.ꢀ</a:t>
            </a:r>
          </a:p>
          <a:p>
            <a:pPr marL="0" marR="0">
              <a:lnSpc>
                <a:spcPts val="1731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Theyꢀareꢀusedꢀinꢀdecisionꢀ</a:t>
            </a:r>
          </a:p>
          <a:p>
            <a:pPr marL="228600" marR="0">
              <a:lnSpc>
                <a:spcPts val="1500"/>
              </a:lnSpc>
              <a:spcBef>
                <a:spcPts val="119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making.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759" y="1644365"/>
            <a:ext cx="226843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UnaryꢀOperators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4059" y="2746048"/>
            <a:ext cx="2442414" cy="13383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Unaryꢀoperatorsꢀareꢀusedꢀ</a:t>
            </a:r>
          </a:p>
          <a:p>
            <a:pPr marL="228600" marR="0">
              <a:lnSpc>
                <a:spcPts val="1500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withꢀonlyꢀoneꢀoperand.ꢀ</a:t>
            </a:r>
          </a:p>
          <a:p>
            <a:pPr marL="0" marR="0">
              <a:lnSpc>
                <a:spcPts val="1731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Forꢀexample,ꢀ++ꢀisꢀaꢀunaryꢀ</a:t>
            </a:r>
          </a:p>
          <a:p>
            <a:pPr marL="228600" marR="0">
              <a:lnSpc>
                <a:spcPts val="1500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operatorꢀthatꢀincreasesꢀ</a:t>
            </a:r>
          </a:p>
          <a:p>
            <a:pPr marL="228600" marR="0">
              <a:lnSpc>
                <a:spcPts val="1500"/>
              </a:lnSpc>
              <a:spcBef>
                <a:spcPts val="119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theꢀvalueꢀofꢀaꢀvariableꢀ</a:t>
            </a:r>
          </a:p>
          <a:p>
            <a:pPr marL="228600" marR="0">
              <a:lnSpc>
                <a:spcPts val="1500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byꢀ</a:t>
            </a:r>
            <a:r>
              <a:rPr dirty="0" sz="1500" b="1">
                <a:solidFill>
                  <a:srgbClr val="000000"/>
                </a:solidFill>
                <a:latin typeface="VSECVL+Calibri-Bold"/>
                <a:cs typeface="VSECVL+Calibri-Bold"/>
              </a:rPr>
              <a:t>1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4059" y="4071928"/>
            <a:ext cx="2298433" cy="263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Thatꢀis,ꢀ++5ꢀwillꢀreturnꢀ</a:t>
            </a:r>
            <a:r>
              <a:rPr dirty="0" sz="1500" b="1">
                <a:solidFill>
                  <a:srgbClr val="000000"/>
                </a:solidFill>
                <a:latin typeface="VSECVL+Calibri-Bold"/>
                <a:cs typeface="VSECVL+Calibri-Bold"/>
              </a:rPr>
              <a:t>6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22014" y="1223650"/>
            <a:ext cx="4499886" cy="172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Javaꢀalsoꢀprovidesꢀincrementꢀandꢀ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decrementꢀoperators:ꢀ++ꢀandꢀ--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ꢀrespectively.ꢀ++ꢀincreasesꢀtheꢀ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valueꢀofꢀtheꢀoperandꢀbyꢀ</a:t>
            </a:r>
            <a:r>
              <a:rPr dirty="0" sz="2500" b="1">
                <a:solidFill>
                  <a:srgbClr val="ffffff"/>
                </a:solidFill>
                <a:latin typeface="VSECVL+Calibri-Bold"/>
                <a:cs typeface="VSECVL+Calibri-Bold"/>
              </a:rPr>
              <a:t>1</a:t>
            </a: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,ꢀwhileꢀ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--ꢀdecreaseꢀitꢀbyꢀ</a:t>
            </a:r>
            <a:r>
              <a:rPr dirty="0" sz="2500" b="1">
                <a:solidFill>
                  <a:srgbClr val="ffffff"/>
                </a:solidFill>
                <a:latin typeface="VSECVL+Calibri-Bold"/>
                <a:cs typeface="VSECVL+Calibri-Bold"/>
              </a:rPr>
              <a:t>1.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997" y="2135552"/>
            <a:ext cx="2670819" cy="1267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Incrementꢀ</a:t>
            </a:r>
          </a:p>
          <a:p>
            <a:pPr marL="751507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andꢀ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22" y="3476673"/>
            <a:ext cx="2855540" cy="1267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Decrementꢀ</a:t>
            </a:r>
          </a:p>
          <a:p>
            <a:pPr marL="122646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22014" y="3694543"/>
            <a:ext cx="4471981" cy="207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Inꢀprogrammingꢀ(Java,ꢀC,ꢀC++,ꢀ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JavaScriptꢀetc.),ꢀtheꢀincrementꢀ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operatorꢀ++ꢀincreasesꢀtheꢀvalueꢀ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ofꢀaꢀvariableꢀbyꢀ1.ꢀSimilarly,ꢀtheꢀ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decrementꢀoperatorꢀ--ꢀdecreasesꢀ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NEIRGH+Calibri"/>
                <a:cs typeface="NEIRGH+Calibri"/>
              </a:rPr>
              <a:t>theꢀvalueꢀofꢀaꢀvariableꢀbyꢀ1.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42476" y="904836"/>
            <a:ext cx="4594671" cy="840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601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Ifꢀyouꢀuseꢀtheꢀ++ꢀoperatorꢀasꢀaꢀprefixꢀ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like:ꢀ++var,ꢀtheꢀvalueꢀofꢀvarꢀisꢀincrementedꢀ</a:t>
            </a:r>
          </a:p>
          <a:p>
            <a:pPr marL="611199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byꢀ1;ꢀthenꢀitꢀreturnsꢀtheꢀvalue.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060" y="2452125"/>
            <a:ext cx="2125321" cy="1849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8144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b="1">
                <a:solidFill>
                  <a:srgbClr val="ffffff"/>
                </a:solidFill>
                <a:latin typeface="VSECVL+Calibri-Bold"/>
                <a:cs typeface="VSECVL+Calibri-Bold"/>
              </a:rPr>
              <a:t>++ꢀandꢀ--ꢀ</a:t>
            </a:r>
          </a:p>
          <a:p>
            <a:pPr marL="0" marR="0">
              <a:lnSpc>
                <a:spcPts val="3100"/>
              </a:lnSpc>
              <a:spcBef>
                <a:spcPts val="619"/>
              </a:spcBef>
              <a:spcAft>
                <a:spcPts val="0"/>
              </a:spcAft>
            </a:pPr>
            <a:r>
              <a:rPr dirty="0" sz="3100" b="1">
                <a:solidFill>
                  <a:srgbClr val="ffffff"/>
                </a:solidFill>
                <a:latin typeface="VSECVL+Calibri-Bold"/>
                <a:cs typeface="VSECVL+Calibri-Bold"/>
              </a:rPr>
              <a:t>operatorꢀasꢀ</a:t>
            </a:r>
          </a:p>
          <a:p>
            <a:pPr marL="109828" marR="0">
              <a:lnSpc>
                <a:spcPts val="3100"/>
              </a:lnSpc>
              <a:spcBef>
                <a:spcPts val="620"/>
              </a:spcBef>
              <a:spcAft>
                <a:spcPts val="0"/>
              </a:spcAft>
            </a:pPr>
            <a:r>
              <a:rPr dirty="0" sz="3100" b="1">
                <a:solidFill>
                  <a:srgbClr val="ffffff"/>
                </a:solidFill>
                <a:latin typeface="VSECVL+Calibri-Bold"/>
                <a:cs typeface="VSECVL+Calibri-Bold"/>
              </a:rPr>
              <a:t>prefixꢀandꢀ</a:t>
            </a:r>
          </a:p>
          <a:p>
            <a:pPr marL="381889" marR="0">
              <a:lnSpc>
                <a:spcPts val="3100"/>
              </a:lnSpc>
              <a:spcBef>
                <a:spcPts val="669"/>
              </a:spcBef>
              <a:spcAft>
                <a:spcPts val="0"/>
              </a:spcAft>
            </a:pPr>
            <a:r>
              <a:rPr dirty="0" sz="3100" b="1">
                <a:solidFill>
                  <a:srgbClr val="ffffff"/>
                </a:solidFill>
                <a:latin typeface="VSECVL+Calibri-Bold"/>
                <a:cs typeface="VSECVL+Calibri-Bold"/>
              </a:rPr>
              <a:t>postfix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6053" y="2881312"/>
            <a:ext cx="4670325" cy="840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2328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Ifꢀyouꢀuseꢀtheꢀ++ꢀoperatorꢀasꢀaꢀpostfixꢀ</a:t>
            </a:r>
          </a:p>
          <a:p>
            <a:pPr marL="337517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like:ꢀvar++,ꢀtheꢀoriginalꢀvalueꢀofꢀvarꢀisꢀ</a:t>
            </a:r>
          </a:p>
          <a:p>
            <a:pPr marL="0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returnedꢀfirst;ꢀthenꢀvarꢀisꢀincrementedꢀbyꢀ1.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42923" y="4858211"/>
            <a:ext cx="4376762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Theꢀ--ꢀoperatorꢀworksꢀinꢀaꢀsimilarꢀwayꢀtoꢀ</a:t>
            </a:r>
          </a:p>
          <a:p>
            <a:pPr marL="43147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theꢀ++ꢀoperatorꢀexceptꢀ--ꢀdecreasesꢀtheꢀ</a:t>
            </a:r>
          </a:p>
          <a:p>
            <a:pPr marL="1520428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valueꢀbyꢀ1.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0684" y="1459094"/>
            <a:ext cx="2118281" cy="6041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instanceof</a:t>
            </a:r>
          </a:p>
          <a:p>
            <a:pPr marL="457200" marR="0">
              <a:lnSpc>
                <a:spcPts val="1955"/>
              </a:lnSpc>
              <a:spcBef>
                <a:spcPts val="38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Theꢀinstanceo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30143" y="1459094"/>
            <a:ext cx="1962775" cy="863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16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Ternary</a:t>
            </a:r>
          </a:p>
          <a:p>
            <a:pPr marL="457200" marR="0">
              <a:lnSpc>
                <a:spcPts val="1955"/>
              </a:lnSpc>
              <a:spcBef>
                <a:spcPts val="388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1750" spc="8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Theꢀternaryꢀ</a:t>
            </a:r>
          </a:p>
          <a:p>
            <a:pPr marL="74295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operatorꢀ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1335" y="1531437"/>
            <a:ext cx="1752959" cy="904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2579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b="1">
                <a:solidFill>
                  <a:srgbClr val="000000"/>
                </a:solidFill>
                <a:latin typeface="VSECVL+Calibri-Bold"/>
                <a:cs typeface="VSECVL+Calibri-Bold"/>
              </a:rPr>
              <a:t>Otherꢀ</a:t>
            </a:r>
          </a:p>
          <a:p>
            <a:pPr marL="0" marR="0">
              <a:lnSpc>
                <a:spcPts val="3100"/>
              </a:lnSpc>
              <a:spcBef>
                <a:spcPts val="620"/>
              </a:spcBef>
              <a:spcAft>
                <a:spcPts val="0"/>
              </a:spcAft>
            </a:pPr>
            <a:r>
              <a:rPr dirty="0" sz="3100" b="1">
                <a:solidFill>
                  <a:srgbClr val="000000"/>
                </a:solidFill>
                <a:latin typeface="VSECVL+Calibri-Bold"/>
                <a:cs typeface="VSECVL+Calibri-Bold"/>
              </a:rPr>
              <a:t>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33634" y="2068342"/>
            <a:ext cx="1090742" cy="5130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fꢀoperatorꢀ</a:t>
            </a:r>
          </a:p>
          <a:p>
            <a:pPr marL="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checksꢀ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3093" y="2327422"/>
            <a:ext cx="1408056" cy="154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(conditionalꢀ</a:t>
            </a:r>
          </a:p>
          <a:p>
            <a:pPr marL="0" marR="0">
              <a:lnSpc>
                <a:spcPts val="1700"/>
              </a:lnSpc>
              <a:spcBef>
                <a:spcPts val="34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operator)ꢀisꢀ</a:t>
            </a:r>
          </a:p>
          <a:p>
            <a:pPr marL="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shorthandꢀforꢀ</a:t>
            </a:r>
          </a:p>
          <a:p>
            <a:pPr marL="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theꢀif-then-</a:t>
            </a:r>
          </a:p>
          <a:p>
            <a:pPr marL="0" marR="0">
              <a:lnSpc>
                <a:spcPts val="1700"/>
              </a:lnSpc>
              <a:spcBef>
                <a:spcPts val="39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elseꢀstatemen</a:t>
            </a:r>
          </a:p>
          <a:p>
            <a:pPr marL="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33634" y="2586502"/>
            <a:ext cx="1268480" cy="1290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whetherꢀanꢀ</a:t>
            </a:r>
          </a:p>
          <a:p>
            <a:pPr marL="0" marR="0">
              <a:lnSpc>
                <a:spcPts val="170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objectꢀisꢀanꢀ</a:t>
            </a:r>
          </a:p>
          <a:p>
            <a:pPr marL="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instanceofꢀaꢀ</a:t>
            </a:r>
          </a:p>
          <a:p>
            <a:pPr marL="0" marR="0">
              <a:lnSpc>
                <a:spcPts val="1700"/>
              </a:lnSpc>
              <a:spcBef>
                <a:spcPts val="34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particularꢀ</a:t>
            </a:r>
          </a:p>
          <a:p>
            <a:pPr marL="0" marR="0">
              <a:lnSpc>
                <a:spcPts val="170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class.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62772" y="1876337"/>
            <a:ext cx="5618764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ffffff"/>
                </a:solidFill>
                <a:latin typeface="VSECVL+Calibri-Bold"/>
                <a:cs typeface="VSECVL+Calibri-Bold"/>
              </a:rPr>
              <a:t>BasicꢀInputꢀandꢀOutput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23463" y="2695354"/>
            <a:ext cx="3388877" cy="1120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2150" spc="14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InꢀJava,ꢀyouꢀcanꢀsimplyꢀuse</a:t>
            </a:r>
          </a:p>
          <a:p>
            <a:pPr marL="457200" marR="0">
              <a:lnSpc>
                <a:spcPts val="2401"/>
              </a:lnSpc>
              <a:spcBef>
                <a:spcPts val="552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2150" spc="5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System.out.println();ꢀ</a:t>
            </a:r>
          </a:p>
          <a:p>
            <a:pPr marL="457200" marR="0">
              <a:lnSpc>
                <a:spcPts val="2401"/>
              </a:lnSpc>
              <a:spcBef>
                <a:spcPts val="502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2150" spc="5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System.out.print();ꢀ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92693" y="2862376"/>
            <a:ext cx="1957068" cy="1267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78085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  <a:p>
            <a:pPr marL="0" marR="0">
              <a:lnSpc>
                <a:spcPts val="4400"/>
              </a:lnSpc>
              <a:spcBef>
                <a:spcPts val="88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Output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80663" y="3847498"/>
            <a:ext cx="2561236" cy="35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2150" spc="5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System.out.printf();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56671" y="817862"/>
            <a:ext cx="4596072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print()ꢀ-ꢀItꢀprintsꢀstringꢀinsideꢀtheꢀ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quotes.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56671" y="2518000"/>
            <a:ext cx="4845335" cy="1438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println()ꢀ-ꢀItꢀprintsꢀstringꢀinsideꢀtheꢀ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quotesꢀsimilarꢀlikeꢀprint()ꢀmethod.ꢀ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Thenꢀtheꢀcursorꢀmovesꢀtoꢀtheꢀ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beginningꢀofꢀtheꢀnextꢀline.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7450" y="3557930"/>
            <a:ext cx="973732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ffffff"/>
                </a:solidFill>
                <a:latin typeface="VSECVL+Calibri-Bold"/>
                <a:cs typeface="VSECVL+Calibri-Bold"/>
              </a:rPr>
              <a:t>print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6671" y="4218139"/>
            <a:ext cx="4240398" cy="1081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printf()ꢀ-ꢀItꢀprovidesꢀstringꢀ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formattingꢀ(similarꢀtoꢀprintfꢀinꢀ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C/C++ꢀprogramming).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72552" y="796563"/>
            <a:ext cx="252211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JavaꢀInput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4329" y="2457337"/>
            <a:ext cx="1887865" cy="443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6375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Inꢀorderꢀtoꢀuseꢀtheꢀobjectꢀ</a:t>
            </a:r>
          </a:p>
          <a:p>
            <a:pPr marL="267493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ofꢀScanner,ꢀweꢀneedꢀtoꢀ</a:t>
            </a:r>
          </a:p>
          <a:p>
            <a:pPr marL="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importꢀjava.util.Scannerꢀpackage.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6338" y="2526602"/>
            <a:ext cx="1993588" cy="3049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Javaꢀprovidesꢀdifferentꢀwaysꢀtoꢀgetꢀ</a:t>
            </a:r>
          </a:p>
          <a:p>
            <a:pPr marL="383381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inputꢀfromꢀtheꢀuser.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3691" y="3874613"/>
            <a:ext cx="1963649" cy="3049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Then,ꢀweꢀneedꢀtoꢀcreateꢀanꢀobjectꢀ</a:t>
            </a:r>
          </a:p>
          <a:p>
            <a:pPr marL="35560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ofꢀtheꢀScannerꢀclass.ꢀ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2244" y="3943879"/>
            <a:ext cx="1433784" cy="166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importꢀjava.util.Scanner;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76459" y="5222623"/>
            <a:ext cx="1735857" cy="3049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Weꢀcanꢀuseꢀtheꢀobjectꢀtoꢀtakeꢀ</a:t>
            </a:r>
          </a:p>
          <a:p>
            <a:pPr marL="252412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inputꢀfromꢀtheꢀuser.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2660" y="590403"/>
            <a:ext cx="3168501" cy="1200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WhatꢀisꢀJavaꢀ</a:t>
            </a:r>
          </a:p>
          <a:p>
            <a:pPr marL="0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usedꢀfor?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26960" y="2008444"/>
            <a:ext cx="2330467" cy="3372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Concurrent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ꢀwhereꢀ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29515" y="2053632"/>
            <a:ext cx="592187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youꢀ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55560" y="2327952"/>
            <a:ext cx="3787171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canꢀexecuteꢀ</a:t>
            </a:r>
            <a:r>
              <a:rPr dirty="0" sz="2000" spc="14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manyꢀ</a:t>
            </a:r>
            <a:r>
              <a:rPr dirty="0" sz="2000" spc="14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statementsꢀ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insteadꢀ</a:t>
            </a:r>
            <a:r>
              <a:rPr dirty="0" sz="2000" spc="2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ofꢀ</a:t>
            </a:r>
            <a:r>
              <a:rPr dirty="0" sz="2000" spc="2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sequentiallyꢀexecutingꢀ</a:t>
            </a:r>
          </a:p>
          <a:p>
            <a:pPr marL="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26960" y="3166684"/>
            <a:ext cx="3951229" cy="946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Class-based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ꢀandꢀ</a:t>
            </a:r>
          </a:p>
          <a:p>
            <a:pPr marL="2749198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anꢀ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object-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oriented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ꢀprogrammingꢀlanguage.</a:t>
            </a:r>
          </a:p>
          <a:p>
            <a:pPr marL="0" marR="0">
              <a:lnSpc>
                <a:spcPts val="2290"/>
              </a:lnSpc>
              <a:spcBef>
                <a:spcPts val="234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Independent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ꢀprogrammingꢀ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55560" y="4095792"/>
            <a:ext cx="3784675" cy="1115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languageꢀ</a:t>
            </a:r>
            <a:r>
              <a:rPr dirty="0" sz="2000" spc="-2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thatꢀ</a:t>
            </a:r>
            <a:r>
              <a:rPr dirty="0" sz="2000" spc="-2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followsꢀ</a:t>
            </a:r>
            <a:r>
              <a:rPr dirty="0" sz="2000" spc="-3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000" spc="-2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logicꢀ</a:t>
            </a:r>
            <a:r>
              <a:rPr dirty="0" sz="2000" spc="-2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ofꢀ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“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Writeꢀ</a:t>
            </a:r>
            <a:r>
              <a:rPr dirty="0" sz="2000" spc="-19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once,ꢀ</a:t>
            </a:r>
            <a:r>
              <a:rPr dirty="0" sz="20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Runꢀ</a:t>
            </a:r>
            <a:r>
              <a:rPr dirty="0" sz="20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anywhere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”ꢀ</a:t>
            </a:r>
            <a:r>
              <a:rPr dirty="0" sz="2000" spc="-1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i.e.ꢀ</a:t>
            </a:r>
          </a:p>
          <a:p>
            <a:pPr marL="0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000" spc="-2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compiledꢀ</a:t>
            </a:r>
            <a:r>
              <a:rPr dirty="0" sz="2000" spc="-2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codeꢀ</a:t>
            </a:r>
            <a:r>
              <a:rPr dirty="0" sz="2000" spc="-2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canꢀ</a:t>
            </a:r>
            <a:r>
              <a:rPr dirty="0" sz="2000" spc="-2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runꢀ</a:t>
            </a:r>
            <a:r>
              <a:rPr dirty="0" sz="2000" spc="-2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onꢀ</a:t>
            </a:r>
            <a:r>
              <a:rPr dirty="0" sz="2000" spc="-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allꢀ</a:t>
            </a:r>
          </a:p>
          <a:p>
            <a:pPr marL="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platformsꢀwhichꢀsupportsꢀjava.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26960" y="5208843"/>
            <a:ext cx="4009159" cy="885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Inꢀ</a:t>
            </a:r>
            <a:r>
              <a:rPr dirty="0" sz="2000" spc="-3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simpleꢀ</a:t>
            </a:r>
            <a:r>
              <a:rPr dirty="0" sz="2000" spc="-3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words,ꢀ</a:t>
            </a:r>
            <a:r>
              <a:rPr dirty="0" sz="2000" spc="-3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itꢀ</a:t>
            </a:r>
            <a:r>
              <a:rPr dirty="0" sz="2000" spc="-3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isꢀ</a:t>
            </a:r>
            <a:r>
              <a:rPr dirty="0" sz="2000" spc="-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aꢀ</a:t>
            </a:r>
            <a:r>
              <a:rPr dirty="0" sz="2000" spc="-3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computingꢀ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platformꢀ</a:t>
            </a:r>
            <a:r>
              <a:rPr dirty="0" sz="2000" spc="-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whereꢀ</a:t>
            </a:r>
            <a:r>
              <a:rPr dirty="0" sz="20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youꢀ</a:t>
            </a:r>
            <a:r>
              <a:rPr dirty="0" sz="20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canꢀ</a:t>
            </a:r>
            <a:r>
              <a:rPr dirty="0" sz="20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developꢀ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applications.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62413" y="1050321"/>
            <a:ext cx="4580036" cy="1115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weꢀhaveꢀcreatedꢀanꢀobjectꢀnamedꢀinputꢀofꢀ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theꢀScannerꢀclass.ꢀWeꢀthenꢀcallꢀ</a:t>
            </a:r>
          </a:p>
          <a:p>
            <a:pPr marL="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theꢀnextInt()ꢀmethodꢀofꢀtheꢀScannerꢀclassꢀ</a:t>
            </a:r>
          </a:p>
          <a:p>
            <a:pPr marL="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toꢀgetꢀanꢀintegerꢀinputꢀfromꢀtheꢀuser.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62413" y="2710405"/>
            <a:ext cx="4509467" cy="1389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Similarly,ꢀweꢀcanꢀ</a:t>
            </a:r>
          </a:p>
          <a:p>
            <a:pPr marL="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useꢀnextLong(),ꢀnextFloat(),ꢀnextDouble(),ꢀ</a:t>
            </a:r>
          </a:p>
          <a:p>
            <a:pPr marL="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andꢀnext()ꢀmethodsꢀtoꢀ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getꢀlong,ꢀfloat,ꢀdouble,ꢀandꢀstringꢀinputꢀ</a:t>
            </a:r>
          </a:p>
          <a:p>
            <a:pPr marL="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respectivelyꢀfromꢀtheꢀuser.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3143" y="2999279"/>
            <a:ext cx="2704963" cy="84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5749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>
                <a:solidFill>
                  <a:srgbClr val="ffffff"/>
                </a:solidFill>
                <a:latin typeface="NEIRGH+Calibri"/>
                <a:cs typeface="NEIRGH+Calibri"/>
              </a:rPr>
              <a:t>Importꢀ</a:t>
            </a:r>
          </a:p>
          <a:p>
            <a:pPr marL="0" marR="0">
              <a:lnSpc>
                <a:spcPts val="2900"/>
              </a:lnSpc>
              <a:spcBef>
                <a:spcPts val="579"/>
              </a:spcBef>
              <a:spcAft>
                <a:spcPts val="0"/>
              </a:spcAft>
            </a:pPr>
            <a:r>
              <a:rPr dirty="0" sz="2900">
                <a:solidFill>
                  <a:srgbClr val="ffffff"/>
                </a:solidFill>
                <a:latin typeface="NEIRGH+Calibri"/>
                <a:cs typeface="NEIRGH+Calibri"/>
              </a:rPr>
              <a:t>java.util.scanner;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62413" y="4507648"/>
            <a:ext cx="4599260" cy="1115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VSECVL+Calibri-Bold"/>
                <a:cs typeface="VSECVL+Calibri-Bold"/>
              </a:rPr>
              <a:t>Note</a:t>
            </a: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:ꢀWeꢀhaveꢀusedꢀtheꢀclose()ꢀmethodꢀtoꢀ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closeꢀtheꢀobject.ꢀItꢀisꢀrecommendedꢀtoꢀ</a:t>
            </a:r>
          </a:p>
          <a:p>
            <a:pPr marL="0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closeꢀtheꢀscannerꢀobjectꢀonceꢀtheꢀinputꢀisꢀ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EIRGH+Calibri"/>
                <a:cs typeface="NEIRGH+Calibri"/>
              </a:rPr>
              <a:t>taken.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81910" y="992033"/>
            <a:ext cx="125908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JavaꢀExpressions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9590" y="1343124"/>
            <a:ext cx="4023728" cy="5645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AꢀJavaꢀexpressionꢀconsistsꢀofꢀvariables,ꢀoperators,ꢀ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literals,ꢀandꢀmethodꢀcalls.ꢀToꢀknowꢀmoreꢀaboutꢀmethodꢀ</a:t>
            </a:r>
          </a:p>
          <a:p>
            <a:pPr marL="114300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calls,ꢀvisitꢀJavaꢀmethods.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81910" y="2148192"/>
            <a:ext cx="1243446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JavaꢀStatements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9590" y="2499284"/>
            <a:ext cx="3983504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InꢀJava,ꢀeachꢀstatementꢀisꢀaꢀcompleteꢀunitꢀofꢀexecution.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3551" y="2552824"/>
            <a:ext cx="2866776" cy="176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ffffff"/>
                </a:solidFill>
                <a:latin typeface="VSECVL+Calibri-Bold"/>
                <a:cs typeface="VSECVL+Calibri-Bold"/>
              </a:rPr>
              <a:t>Expressions,ꢀ</a:t>
            </a:r>
          </a:p>
          <a:p>
            <a:pPr marL="98722" marR="0">
              <a:lnSpc>
                <a:spcPts val="40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4000" b="1">
                <a:solidFill>
                  <a:srgbClr val="ffffff"/>
                </a:solidFill>
                <a:latin typeface="VSECVL+Calibri-Bold"/>
                <a:cs typeface="VSECVL+Calibri-Bold"/>
              </a:rPr>
              <a:t>Statementsꢀ</a:t>
            </a:r>
          </a:p>
          <a:p>
            <a:pPr marL="173087" marR="0">
              <a:lnSpc>
                <a:spcPts val="40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4000" b="1">
                <a:solidFill>
                  <a:srgbClr val="ffffff"/>
                </a:solidFill>
                <a:latin typeface="VSECVL+Calibri-Bold"/>
                <a:cs typeface="VSECVL+Calibri-Bold"/>
              </a:rPr>
              <a:t>andꢀBlocks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81910" y="2947737"/>
            <a:ext cx="1666192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Expressionꢀstatements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69590" y="3298828"/>
            <a:ext cx="4044695" cy="5645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Weꢀcanꢀconvertꢀanꢀexpressionꢀintoꢀaꢀstatementꢀbyꢀ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terminatingꢀtheꢀexpressionꢀwithꢀaꢀ;.ꢀTheseꢀareꢀknownꢀasꢀ</a:t>
            </a:r>
          </a:p>
          <a:p>
            <a:pPr marL="114300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expressionꢀstatements.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81910" y="4103897"/>
            <a:ext cx="1732216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DeclarationꢀStatements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69590" y="4454988"/>
            <a:ext cx="3882401" cy="38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InꢀJava,ꢀdeclarationꢀstatementsꢀareꢀusedꢀforꢀdeclaringꢀ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variables.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81910" y="5081749"/>
            <a:ext cx="89930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JavaꢀBlocks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69590" y="5432840"/>
            <a:ext cx="3909313" cy="38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NEIRGH+Calibri"/>
                <a:cs typeface="NEIRGH+Calibri"/>
              </a:rPr>
              <a:t>•</a:t>
            </a:r>
            <a:r>
              <a:rPr dirty="0" sz="135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Aꢀblockꢀisꢀaꢀgroupꢀofꢀstatementsꢀ(zeroꢀorꢀmore)ꢀthatꢀisꢀ</a:t>
            </a:r>
          </a:p>
          <a:p>
            <a:pPr marL="114300" marR="0">
              <a:lnSpc>
                <a:spcPts val="1300"/>
              </a:lnSpc>
              <a:spcBef>
                <a:spcPts val="91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NEIRGH+Calibri"/>
                <a:cs typeface="NEIRGH+Calibri"/>
              </a:rPr>
              <a:t>enclosedꢀinꢀcurlyꢀbracesꢀ{ꢀ}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2881" y="1288846"/>
            <a:ext cx="2219325" cy="1074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403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Expressions,ꢀ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Statementsꢀandꢀ</a:t>
            </a:r>
          </a:p>
          <a:p>
            <a:pPr marL="593576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Blocks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2034" y="1654606"/>
            <a:ext cx="213270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JavaꢀComments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759" y="2763879"/>
            <a:ext cx="221316" cy="760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278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659" y="2799207"/>
            <a:ext cx="1915083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TypesꢀofꢀCommentsꢀinꢀ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Java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659" y="3302127"/>
            <a:ext cx="1865411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InꢀJava,ꢀthereꢀareꢀtwoꢀ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typesꢀofꢀcomments: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6959" y="3769719"/>
            <a:ext cx="2053604" cy="4925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–</a:t>
            </a:r>
            <a:r>
              <a:rPr dirty="0" sz="1550" spc="1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single-lineꢀcommentꢀ</a:t>
            </a:r>
          </a:p>
          <a:p>
            <a:pPr marL="28575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-&gt;ꢀ//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6959" y="4272639"/>
            <a:ext cx="2068859" cy="4925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–</a:t>
            </a:r>
            <a:r>
              <a:rPr dirty="0" sz="1550" spc="1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multi-lineꢀcommentꢀ-</a:t>
            </a:r>
          </a:p>
          <a:p>
            <a:pPr marL="28575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&gt;ꢀ/*ꢀ*/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6959" y="4775559"/>
            <a:ext cx="2101800" cy="4925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–</a:t>
            </a:r>
            <a:r>
              <a:rPr dirty="0" sz="1550" spc="1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Doc-lineꢀcommentꢀ-&gt;ꢀ</a:t>
            </a:r>
          </a:p>
          <a:p>
            <a:pPr marL="28575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/**ꢀ*/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21300" y="1876337"/>
            <a:ext cx="3114823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ffffff"/>
                </a:solidFill>
                <a:latin typeface="NEIRGH+Calibri"/>
                <a:cs typeface="NEIRGH+Calibri"/>
              </a:rPr>
              <a:t>FlowꢀControl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23463" y="910171"/>
            <a:ext cx="4802526" cy="1856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2150" spc="14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Inꢀprogramming,ꢀweꢀuseꢀ</a:t>
            </a:r>
          </a:p>
          <a:p>
            <a:pPr marL="342900" marR="0">
              <a:lnSpc>
                <a:spcPts val="2100"/>
              </a:lnSpc>
              <a:spcBef>
                <a:spcPts val="168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theꢀif..elseꢀstatementꢀtoꢀrunꢀaꢀblockꢀofꢀ</a:t>
            </a:r>
          </a:p>
          <a:p>
            <a:pPr marL="342900" marR="0">
              <a:lnSpc>
                <a:spcPts val="2100"/>
              </a:lnSpc>
              <a:spcBef>
                <a:spcPts val="11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codeꢀamongꢀmoreꢀthanꢀoneꢀ</a:t>
            </a:r>
          </a:p>
          <a:p>
            <a:pPr marL="34290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alternatives.</a:t>
            </a:r>
          </a:p>
          <a:p>
            <a:pPr marL="0" marR="0">
              <a:lnSpc>
                <a:spcPts val="2401"/>
              </a:lnSpc>
              <a:spcBef>
                <a:spcPts val="30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2150" spc="14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WeꢀcanꢀalsoꢀuseꢀJavaꢀStringsꢀasꢀtheꢀtestꢀ</a:t>
            </a:r>
          </a:p>
          <a:p>
            <a:pPr marL="34290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condition.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3463" y="2766403"/>
            <a:ext cx="4788655" cy="928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2150" spc="14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Forꢀexample,ꢀassigningꢀgradesꢀ(A,ꢀB,ꢀC)ꢀ</a:t>
            </a:r>
          </a:p>
          <a:p>
            <a:pPr marL="34290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basedꢀonꢀtheꢀpercentageꢀobtainedꢀbyꢀaꢀ</a:t>
            </a:r>
          </a:p>
          <a:p>
            <a:pPr marL="342900" marR="0">
              <a:lnSpc>
                <a:spcPts val="2100"/>
              </a:lnSpc>
              <a:spcBef>
                <a:spcPts val="11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student.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3815" y="2862376"/>
            <a:ext cx="2724293" cy="1267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3016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if...elseꢀ</a:t>
            </a:r>
          </a:p>
          <a:p>
            <a:pPr marL="0" marR="0">
              <a:lnSpc>
                <a:spcPts val="4400"/>
              </a:lnSpc>
              <a:spcBef>
                <a:spcPts val="88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Statement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80663" y="3694519"/>
            <a:ext cx="3681362" cy="63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2150" spc="5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ifꢀtheꢀpercentageꢀisꢀaboveꢀ</a:t>
            </a:r>
            <a:r>
              <a:rPr dirty="0" sz="2100" b="1">
                <a:solidFill>
                  <a:srgbClr val="ffffff"/>
                </a:solidFill>
                <a:latin typeface="VSECVL+Calibri-Bold"/>
                <a:cs typeface="VSECVL+Calibri-Bold"/>
              </a:rPr>
              <a:t>90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,ꢀ</a:t>
            </a:r>
          </a:p>
          <a:p>
            <a:pPr marL="28575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assignꢀgradeꢀ</a:t>
            </a:r>
            <a:r>
              <a:rPr dirty="0" sz="2100" b="1">
                <a:solidFill>
                  <a:srgbClr val="ffffff"/>
                </a:solidFill>
                <a:latin typeface="VSECVL+Calibri-Bold"/>
                <a:cs typeface="VSECVL+Calibri-Bold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80663" y="4334598"/>
            <a:ext cx="3681362" cy="12800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2150" spc="5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ifꢀtheꢀpercentageꢀisꢀaboveꢀ</a:t>
            </a:r>
            <a:r>
              <a:rPr dirty="0" sz="2100" b="1">
                <a:solidFill>
                  <a:srgbClr val="ffffff"/>
                </a:solidFill>
                <a:latin typeface="VSECVL+Calibri-Bold"/>
                <a:cs typeface="VSECVL+Calibri-Bold"/>
              </a:rPr>
              <a:t>75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,ꢀ</a:t>
            </a:r>
          </a:p>
          <a:p>
            <a:pPr marL="28575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assignꢀgradeꢀ</a:t>
            </a:r>
            <a:r>
              <a:rPr dirty="0" sz="2100" b="1">
                <a:solidFill>
                  <a:srgbClr val="ffffff"/>
                </a:solidFill>
                <a:latin typeface="VSECVL+Calibri-Bold"/>
                <a:cs typeface="VSECVL+Calibri-Bold"/>
              </a:rPr>
              <a:t>B</a:t>
            </a:r>
          </a:p>
          <a:p>
            <a:pPr marL="0" marR="0">
              <a:lnSpc>
                <a:spcPts val="2401"/>
              </a:lnSpc>
              <a:spcBef>
                <a:spcPts val="300"/>
              </a:spcBef>
              <a:spcAft>
                <a:spcPts val="0"/>
              </a:spcAft>
            </a:pPr>
            <a:r>
              <a:rPr dirty="0" sz="2150">
                <a:solidFill>
                  <a:srgbClr val="ffffff"/>
                </a:solidFill>
                <a:latin typeface="TCHDVM+ArialMT"/>
                <a:cs typeface="TCHDVM+ArialMT"/>
              </a:rPr>
              <a:t>–</a:t>
            </a:r>
            <a:r>
              <a:rPr dirty="0" sz="2150" spc="5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ifꢀtheꢀpercentageꢀisꢀaboveꢀ</a:t>
            </a:r>
            <a:r>
              <a:rPr dirty="0" sz="2100" b="1">
                <a:solidFill>
                  <a:srgbClr val="ffffff"/>
                </a:solidFill>
                <a:latin typeface="VSECVL+Calibri-Bold"/>
                <a:cs typeface="VSECVL+Calibri-Bold"/>
              </a:rPr>
              <a:t>65</a:t>
            </a: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,ꢀ</a:t>
            </a:r>
          </a:p>
          <a:p>
            <a:pPr marL="285750" marR="0">
              <a:lnSpc>
                <a:spcPts val="2100"/>
              </a:lnSpc>
              <a:spcBef>
                <a:spcPts val="11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assignꢀgradeꢀ</a:t>
            </a:r>
            <a:r>
              <a:rPr dirty="0" sz="2100" b="1">
                <a:solidFill>
                  <a:srgbClr val="ffffff"/>
                </a:solidFill>
                <a:latin typeface="VSECVL+Calibri-Bold"/>
                <a:cs typeface="VSECVL+Calibri-Bold"/>
              </a:rPr>
              <a:t>C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7686" y="784667"/>
            <a:ext cx="6604632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700" b="1">
                <a:solidFill>
                  <a:srgbClr val="ffffff"/>
                </a:solidFill>
                <a:latin typeface="VSECVL+Calibri-Bold"/>
                <a:cs typeface="VSECVL+Calibri-Bold"/>
              </a:rPr>
              <a:t>Javaꢀifꢀ(if-then)ꢀStatement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14427" y="761806"/>
            <a:ext cx="6117319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700" b="1">
                <a:solidFill>
                  <a:srgbClr val="ffffff"/>
                </a:solidFill>
                <a:latin typeface="VSECVL+Calibri-Bold"/>
                <a:cs typeface="VSECVL+Calibri-Bold"/>
              </a:rPr>
              <a:t>WorkingꢀofꢀifꢀStatement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1805" y="2482250"/>
            <a:ext cx="1720205" cy="1938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Javaꢀifꢀ</a:t>
            </a:r>
          </a:p>
          <a:p>
            <a:pPr marL="190388" marR="0">
              <a:lnSpc>
                <a:spcPts val="4400"/>
              </a:lnSpc>
              <a:spcBef>
                <a:spcPts val="88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withꢀ</a:t>
            </a:r>
          </a:p>
          <a:p>
            <a:pPr marL="34813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String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6921" y="2610604"/>
            <a:ext cx="5184116" cy="100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WeꢀcanꢀalsoꢀuseꢀJavaꢀ</a:t>
            </a:r>
          </a:p>
          <a:p>
            <a:pPr marL="342900" marR="0">
              <a:lnSpc>
                <a:spcPts val="3200"/>
              </a:lnSpc>
              <a:spcBef>
                <a:spcPts val="69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Stringsꢀasꢀtheꢀtestꢀcondition.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19054" y="1550034"/>
            <a:ext cx="4177557" cy="885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14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Theꢀifꢀstatementꢀexecutesꢀaꢀcertainꢀ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sectionꢀofꢀcodeꢀifꢀtheꢀtestꢀ</a:t>
            </a:r>
          </a:p>
          <a:p>
            <a:pPr marL="3429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expressionꢀisꢀevaluatedꢀtoꢀtrue.ꢀ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19054" y="2433954"/>
            <a:ext cx="4063350" cy="2044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14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However,ꢀifꢀtheꢀtestꢀexpressionꢀisꢀ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evaluatedꢀtoꢀfalse,ꢀitꢀdoesꢀnothing.</a:t>
            </a:r>
          </a:p>
          <a:p>
            <a:pPr marL="0" marR="0">
              <a:lnSpc>
                <a:spcPts val="2290"/>
              </a:lnSpc>
              <a:spcBef>
                <a:spcPts val="234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14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Inꢀthisꢀcase,ꢀweꢀcanꢀuseꢀanꢀ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optionalꢀelseꢀblock.ꢀStatementsꢀ</a:t>
            </a:r>
          </a:p>
          <a:p>
            <a:pPr marL="342900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insideꢀtheꢀbodyꢀofꢀelseꢀblockꢀareꢀ</a:t>
            </a:r>
          </a:p>
          <a:p>
            <a:pPr marL="34290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executedꢀifꢀtheꢀtestꢀexpressionꢀisꢀ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evaluatedꢀtoꢀfalse.ꢀ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9576" y="2457434"/>
            <a:ext cx="1100459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6302" y="2964926"/>
            <a:ext cx="2267459" cy="1522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if...elseꢀ(if-</a:t>
            </a:r>
          </a:p>
          <a:p>
            <a:pPr marL="41355" marR="0">
              <a:lnSpc>
                <a:spcPts val="3700"/>
              </a:lnSpc>
              <a:spcBef>
                <a:spcPts val="295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then-else)ꢀ</a:t>
            </a:r>
          </a:p>
          <a:p>
            <a:pPr marL="10396" marR="0">
              <a:lnSpc>
                <a:spcPts val="3700"/>
              </a:lnSpc>
              <a:spcBef>
                <a:spcPts val="295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Statement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9054" y="4476114"/>
            <a:ext cx="3051286" cy="611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14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Thisꢀisꢀknownꢀasꢀtheꢀ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if-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...else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ꢀstatementꢀinꢀJava.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30811" y="3522082"/>
            <a:ext cx="2351416" cy="660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900">
                <a:solidFill>
                  <a:srgbClr val="000000"/>
                </a:solidFill>
                <a:latin typeface="NEIRGH+Calibri"/>
                <a:cs typeface="NEIRGH+Calibri"/>
              </a:rPr>
              <a:t>Features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6576" y="1222764"/>
            <a:ext cx="2437209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0777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Howꢀtheꢀif...elseꢀ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statementꢀworks?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8278" y="476035"/>
            <a:ext cx="3852540" cy="1200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Javaꢀif...else...ifꢀ</a:t>
            </a:r>
          </a:p>
          <a:p>
            <a:pPr marL="555798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23691" y="2854278"/>
            <a:ext cx="1956196" cy="9975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718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Here,ꢀifꢀstatementsꢀareꢀexecutedꢀ</a:t>
            </a:r>
          </a:p>
          <a:p>
            <a:pPr marL="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fromꢀtheꢀtopꢀtowardsꢀtheꢀbottom.ꢀ</a:t>
            </a:r>
          </a:p>
          <a:p>
            <a:pPr marL="61118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Whenꢀtheꢀtestꢀconditionꢀisꢀtrue,ꢀ</a:t>
            </a:r>
          </a:p>
          <a:p>
            <a:pPr marL="253206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codesꢀinsideꢀtheꢀbodyꢀofꢀ</a:t>
            </a:r>
          </a:p>
          <a:p>
            <a:pPr marL="119856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thatꢀifꢀblockꢀisꢀexecuted.ꢀAnd,ꢀ</a:t>
            </a:r>
          </a:p>
          <a:p>
            <a:pPr marL="78581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programꢀcontrolꢀjumpsꢀoutsideꢀ</a:t>
            </a:r>
          </a:p>
          <a:p>
            <a:pPr marL="319881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000" b="1">
                <a:solidFill>
                  <a:srgbClr val="ffffff"/>
                </a:solidFill>
                <a:latin typeface="VSECVL+Calibri-Bold"/>
                <a:cs typeface="VSECVL+Calibri-Bold"/>
              </a:rPr>
              <a:t>if...else...if</a:t>
            </a: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ꢀladder.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0526" y="3062076"/>
            <a:ext cx="1027930" cy="166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InꢀJava,ꢀweꢀhaveꢀ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3801" y="3200607"/>
            <a:ext cx="1962146" cy="443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306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anꢀ</a:t>
            </a:r>
            <a:r>
              <a:rPr dirty="0" sz="1000" b="1">
                <a:solidFill>
                  <a:srgbClr val="ffffff"/>
                </a:solidFill>
                <a:latin typeface="VSECVL+Calibri-Bold"/>
                <a:cs typeface="VSECVL+Calibri-Bold"/>
              </a:rPr>
              <a:t>if...else...if</a:t>
            </a: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ꢀladder,ꢀthatꢀcanꢀbeꢀ</a:t>
            </a:r>
          </a:p>
          <a:p>
            <a:pPr marL="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usedꢀtoꢀexecuteꢀoneꢀblockꢀofꢀcodeꢀ</a:t>
            </a:r>
          </a:p>
          <a:p>
            <a:pPr marL="125412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amongꢀmultipleꢀotherꢀblocks.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5598" y="4202289"/>
            <a:ext cx="1931144" cy="9975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0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Note:ꢀJavaꢀprovidesꢀaꢀspecialꢀ</a:t>
            </a:r>
          </a:p>
          <a:p>
            <a:pPr marL="11112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operatorꢀcalledꢀternaryꢀoperator,ꢀ</a:t>
            </a:r>
          </a:p>
          <a:p>
            <a:pPr marL="144462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whichꢀisꢀaꢀkindꢀofꢀshorthandꢀ</a:t>
            </a:r>
          </a:p>
          <a:p>
            <a:pPr marL="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notationꢀofꢀif...else...ifꢀstatement.ꢀ</a:t>
            </a:r>
          </a:p>
          <a:p>
            <a:pPr marL="188118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Toꢀlearnꢀaboutꢀtheꢀternaryꢀ</a:t>
            </a:r>
          </a:p>
          <a:p>
            <a:pPr marL="168275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operator,ꢀvisitꢀJavaꢀTernaryꢀ</a:t>
            </a:r>
          </a:p>
          <a:p>
            <a:pPr marL="620712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Operator.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1107" y="4479352"/>
            <a:ext cx="1884984" cy="443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181" marR="0">
              <a:lnSpc>
                <a:spcPts val="1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Ifꢀallꢀtestꢀexpressionsꢀareꢀfalse,ꢀ</a:t>
            </a:r>
          </a:p>
          <a:p>
            <a:pPr marL="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codesꢀinsideꢀtheꢀbodyꢀofꢀelseꢀareꢀ</a:t>
            </a:r>
          </a:p>
          <a:p>
            <a:pPr marL="596900" marR="0">
              <a:lnSpc>
                <a:spcPts val="1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NEIRGH+Calibri"/>
                <a:cs typeface="NEIRGH+Calibri"/>
              </a:rPr>
              <a:t>executed.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6325" y="811976"/>
            <a:ext cx="7925792" cy="58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b="1">
                <a:solidFill>
                  <a:srgbClr val="ffffff"/>
                </a:solidFill>
                <a:latin typeface="VSECVL+Calibri-Bold"/>
                <a:cs typeface="VSECVL+Calibri-Bold"/>
              </a:rPr>
              <a:t>Howꢀtheꢀif...else...ifꢀladderꢀworks?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71911" y="837796"/>
            <a:ext cx="4794349" cy="1242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InꢀJava,ꢀitꢀisꢀalsoꢀpossibleꢀtoꢀ</a:t>
            </a:r>
          </a:p>
          <a:p>
            <a:pPr marL="0" marR="0">
              <a:lnSpc>
                <a:spcPts val="30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useꢀif..ꢀelseꢀstatementsꢀinsideꢀ</a:t>
            </a:r>
          </a:p>
          <a:p>
            <a:pPr marL="0" marR="0">
              <a:lnSpc>
                <a:spcPts val="30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anꢀif...ꢀelseꢀstatement.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71911" y="2537934"/>
            <a:ext cx="4182851" cy="830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It'sꢀcalledꢀtheꢀ</a:t>
            </a:r>
          </a:p>
          <a:p>
            <a:pPr marL="0" marR="0">
              <a:lnSpc>
                <a:spcPts val="30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nestedꢀif...elseꢀstatement.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71911" y="4238073"/>
            <a:ext cx="4786349" cy="1242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Here'sꢀaꢀprogramꢀtoꢀfindꢀtheꢀ</a:t>
            </a:r>
          </a:p>
          <a:p>
            <a:pPr marL="0" marR="0">
              <a:lnSpc>
                <a:spcPts val="30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3000" spc="-10">
                <a:solidFill>
                  <a:srgbClr val="000000"/>
                </a:solidFill>
                <a:latin typeface="NEIRGH+Calibri"/>
                <a:cs typeface="NEIRGH+Calibri"/>
              </a:rPr>
              <a:t>largestꢀofꢀ</a:t>
            </a:r>
            <a:r>
              <a:rPr dirty="0" sz="3000" b="1">
                <a:solidFill>
                  <a:srgbClr val="000000"/>
                </a:solidFill>
                <a:latin typeface="VSECVL+Calibri-Bold"/>
                <a:cs typeface="VSECVL+Calibri-Bold"/>
              </a:rPr>
              <a:t>3</a:t>
            </a: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ꢀnumbersꢀusingꢀ</a:t>
            </a:r>
          </a:p>
          <a:p>
            <a:pPr marL="0" marR="0">
              <a:lnSpc>
                <a:spcPts val="30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NEIRGH+Calibri"/>
                <a:cs typeface="NEIRGH+Calibri"/>
              </a:rPr>
              <a:t>theꢀnestedꢀif...elseꢀstatement.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3529" y="2793568"/>
            <a:ext cx="2677808" cy="13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b="1">
                <a:solidFill>
                  <a:srgbClr val="1f497d"/>
                </a:solidFill>
                <a:latin typeface="VSECVL+Calibri-Bold"/>
                <a:cs typeface="VSECVL+Calibri-Bold"/>
              </a:rPr>
              <a:t>Nestedꢀif...elseꢀ</a:t>
            </a:r>
          </a:p>
          <a:p>
            <a:pPr marL="351566" marR="0">
              <a:lnSpc>
                <a:spcPts val="3100"/>
              </a:lnSpc>
              <a:spcBef>
                <a:spcPts val="620"/>
              </a:spcBef>
              <a:spcAft>
                <a:spcPts val="0"/>
              </a:spcAft>
            </a:pPr>
            <a:r>
              <a:rPr dirty="0" sz="3100" b="1">
                <a:solidFill>
                  <a:srgbClr val="1f497d"/>
                </a:solidFill>
                <a:latin typeface="VSECVL+Calibri-Bold"/>
                <a:cs typeface="VSECVL+Calibri-Bold"/>
              </a:rPr>
              <a:t>Statementꢀ</a:t>
            </a:r>
          </a:p>
          <a:p>
            <a:pPr marL="508589" marR="0">
              <a:lnSpc>
                <a:spcPts val="3100"/>
              </a:lnSpc>
              <a:spcBef>
                <a:spcPts val="620"/>
              </a:spcBef>
              <a:spcAft>
                <a:spcPts val="0"/>
              </a:spcAft>
            </a:pPr>
            <a:r>
              <a:rPr dirty="0" sz="3100" b="1">
                <a:solidFill>
                  <a:srgbClr val="1f497d"/>
                </a:solidFill>
                <a:latin typeface="VSECVL+Calibri-Bold"/>
                <a:cs typeface="VSECVL+Calibri-Bold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0590" y="3054591"/>
            <a:ext cx="3919234" cy="766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1f497d"/>
                </a:solidFill>
                <a:latin typeface="TCHDVM+ArialMT"/>
                <a:cs typeface="TCHDVM+ArialMT"/>
              </a:rPr>
              <a:t>•</a:t>
            </a:r>
            <a:r>
              <a:rPr dirty="0" sz="1650" spc="171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Inꢀreal-worldꢀapplications,ꢀtheseꢀvaluesꢀ</a:t>
            </a:r>
          </a:p>
          <a:p>
            <a:pPr marL="34290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mayꢀcomeꢀfromꢀuserꢀinputꢀdata,ꢀlogꢀfiles,ꢀ</a:t>
            </a:r>
          </a:p>
          <a:p>
            <a:pPr marL="34290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formꢀsubmission,ꢀetc.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991858"/>
            <a:ext cx="2910110" cy="1200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Javaꢀswitchꢀ</a:t>
            </a:r>
          </a:p>
          <a:p>
            <a:pPr marL="0" marR="0">
              <a:lnSpc>
                <a:spcPts val="4400"/>
              </a:lnSpc>
              <a:spcBef>
                <a:spcPts val="352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389" y="2649778"/>
            <a:ext cx="2786789" cy="9927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Theꢀswitchꢀstatementꢀ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allowsꢀusꢀtoꢀexecuteꢀaꢀ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blockꢀofꢀcodeꢀamongꢀmanyꢀ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alternatives.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26921" y="963585"/>
            <a:ext cx="4966661" cy="668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Theꢀexpressionꢀisꢀevaluatedꢀonceꢀandꢀ</a:t>
            </a:r>
          </a:p>
          <a:p>
            <a:pPr marL="3429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comparedꢀwithꢀtheꢀvaluesꢀofꢀeachꢀcase.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1150" y="1606483"/>
            <a:ext cx="2503685" cy="3683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864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Howꢀdoesꢀ</a:t>
            </a:r>
          </a:p>
          <a:p>
            <a:pPr marL="742968" marR="0">
              <a:lnSpc>
                <a:spcPts val="410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theꢀ</a:t>
            </a:r>
          </a:p>
          <a:p>
            <a:pPr marL="328572" marR="0">
              <a:lnSpc>
                <a:spcPts val="4100"/>
              </a:lnSpc>
              <a:spcBef>
                <a:spcPts val="82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switch-</a:t>
            </a:r>
          </a:p>
          <a:p>
            <a:pPr marL="633368" marR="0">
              <a:lnSpc>
                <a:spcPts val="4100"/>
              </a:lnSpc>
              <a:spcBef>
                <a:spcPts val="87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caseꢀ</a:t>
            </a:r>
          </a:p>
          <a:p>
            <a:pPr marL="0" marR="0">
              <a:lnSpc>
                <a:spcPts val="4100"/>
              </a:lnSpc>
              <a:spcBef>
                <a:spcPts val="82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statementꢀ</a:t>
            </a:r>
          </a:p>
          <a:p>
            <a:pPr marL="434773" marR="0">
              <a:lnSpc>
                <a:spcPts val="4100"/>
              </a:lnSpc>
              <a:spcBef>
                <a:spcPts val="82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work?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26921" y="1634145"/>
            <a:ext cx="4914031" cy="224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Ifꢀexpressionꢀmatchesꢀwithꢀvalue1,ꢀtheꢀ</a:t>
            </a:r>
          </a:p>
          <a:p>
            <a:pPr marL="342900" marR="0">
              <a:lnSpc>
                <a:spcPts val="2200"/>
              </a:lnSpc>
              <a:spcBef>
                <a:spcPts val="175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codeꢀofꢀcaseꢀvalue1ꢀareꢀexecuted.ꢀ</a:t>
            </a:r>
          </a:p>
          <a:p>
            <a:pPr marL="3429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Similarly,ꢀtheꢀcodeꢀofꢀcaseꢀvalue2ꢀisꢀ</a:t>
            </a:r>
          </a:p>
          <a:p>
            <a:pPr marL="342900" marR="0">
              <a:lnSpc>
                <a:spcPts val="2200"/>
              </a:lnSpc>
              <a:spcBef>
                <a:spcPts val="125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executedꢀifꢀexpressionꢀmatchesꢀ</a:t>
            </a:r>
          </a:p>
          <a:p>
            <a:pPr marL="3429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withꢀvalue2.</a:t>
            </a:r>
          </a:p>
          <a:p>
            <a:pPr marL="0" marR="0">
              <a:lnSpc>
                <a:spcPts val="2513"/>
              </a:lnSpc>
              <a:spcBef>
                <a:spcPts val="317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Ifꢀthereꢀisꢀnoꢀmatch,ꢀtheꢀcodeꢀofꢀ</a:t>
            </a:r>
          </a:p>
          <a:p>
            <a:pPr marL="3429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200" b="1">
                <a:solidFill>
                  <a:srgbClr val="000000"/>
                </a:solidFill>
                <a:latin typeface="VSECVL+Calibri-Bold"/>
                <a:cs typeface="VSECVL+Calibri-Bold"/>
              </a:rPr>
              <a:t>defaultꢀcase</a:t>
            </a: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ꢀisꢀexecuted.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6921" y="3880522"/>
            <a:ext cx="4780179" cy="668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VSECVL+Calibri-Bold"/>
                <a:cs typeface="VSECVL+Calibri-Bold"/>
              </a:rPr>
              <a:t>Note</a:t>
            </a: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:ꢀTheꢀworkingꢀofꢀtheꢀswitch-caseꢀ</a:t>
            </a:r>
          </a:p>
          <a:p>
            <a:pPr marL="3429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statementꢀisꢀsimilarꢀtoꢀtheꢀJavaꢀ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69821" y="4533158"/>
            <a:ext cx="4938762" cy="9210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if...else...ifꢀladder.ꢀHowever,ꢀtheꢀsyntaxꢀofꢀ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theꢀswitchꢀstatementꢀisꢀcleanerꢀandꢀ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EIRGH+Calibri"/>
                <a:cs typeface="NEIRGH+Calibri"/>
              </a:rPr>
              <a:t>muchꢀeasierꢀtoꢀreadꢀandꢀwrite.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2601847"/>
            <a:ext cx="3056408" cy="1723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Flowchartꢀofꢀ</a:t>
            </a:r>
          </a:p>
          <a:p>
            <a:pPr marL="0" marR="0">
              <a:lnSpc>
                <a:spcPts val="4200"/>
              </a:lnSpc>
              <a:spcBef>
                <a:spcPts val="336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switchꢀ</a:t>
            </a:r>
          </a:p>
          <a:p>
            <a:pPr marL="0" marR="0">
              <a:lnSpc>
                <a:spcPts val="4200"/>
              </a:lnSpc>
              <a:spcBef>
                <a:spcPts val="385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71168" y="1027544"/>
            <a:ext cx="4234885" cy="1522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Theꢀbreakꢀstatementꢀ</a:t>
            </a:r>
          </a:p>
          <a:p>
            <a:pPr marL="0" marR="0">
              <a:lnSpc>
                <a:spcPts val="3700"/>
              </a:lnSpc>
              <a:spcBef>
                <a:spcPts val="295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isꢀusedꢀtoꢀterminateꢀ</a:t>
            </a:r>
          </a:p>
          <a:p>
            <a:pPr marL="0" marR="0">
              <a:lnSpc>
                <a:spcPts val="3700"/>
              </a:lnSpc>
              <a:spcBef>
                <a:spcPts val="296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switch-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1431" y="2360495"/>
            <a:ext cx="2677938" cy="1592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454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ffffff"/>
                </a:solidFill>
                <a:latin typeface="VSECVL+Calibri-Bold"/>
                <a:cs typeface="VSECVL+Calibri-Bold"/>
              </a:rPr>
              <a:t>breakꢀ</a:t>
            </a:r>
          </a:p>
          <a:p>
            <a:pPr marL="0" marR="0">
              <a:lnSpc>
                <a:spcPts val="360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3600" b="1">
                <a:solidFill>
                  <a:srgbClr val="ffffff"/>
                </a:solidFill>
                <a:latin typeface="VSECVL+Calibri-Bold"/>
                <a:cs typeface="VSECVL+Calibri-Bold"/>
              </a:rPr>
              <a:t>statementꢀinꢀ</a:t>
            </a:r>
          </a:p>
          <a:p>
            <a:pPr marL="798028" marR="0">
              <a:lnSpc>
                <a:spcPts val="360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36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71168" y="2550020"/>
            <a:ext cx="3307016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b="1">
                <a:solidFill>
                  <a:srgbClr val="ffffff"/>
                </a:solidFill>
                <a:latin typeface="VSECVL+Calibri-Bold"/>
                <a:cs typeface="VSECVL+Calibri-Bold"/>
              </a:rPr>
              <a:t>case</a:t>
            </a: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ꢀstatement.ꢀ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1168" y="3774794"/>
            <a:ext cx="4349148" cy="2030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Ifꢀbreakꢀisꢀnotꢀused,ꢀ</a:t>
            </a:r>
          </a:p>
          <a:p>
            <a:pPr marL="0" marR="0">
              <a:lnSpc>
                <a:spcPts val="3700"/>
              </a:lnSpc>
              <a:spcBef>
                <a:spcPts val="296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allꢀtheꢀcasesꢀafterꢀtheꢀ</a:t>
            </a:r>
          </a:p>
          <a:p>
            <a:pPr marL="0" marR="0">
              <a:lnSpc>
                <a:spcPts val="3700"/>
              </a:lnSpc>
              <a:spcBef>
                <a:spcPts val="295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matchingꢀcaseꢀareꢀ</a:t>
            </a:r>
          </a:p>
          <a:p>
            <a:pPr marL="0" marR="0">
              <a:lnSpc>
                <a:spcPts val="3700"/>
              </a:lnSpc>
              <a:spcBef>
                <a:spcPts val="295"/>
              </a:spcBef>
              <a:spcAft>
                <a:spcPts val="0"/>
              </a:spcAft>
            </a:pPr>
            <a:r>
              <a:rPr dirty="0" sz="3700">
                <a:solidFill>
                  <a:srgbClr val="ffffff"/>
                </a:solidFill>
                <a:latin typeface="NEIRGH+Calibri"/>
                <a:cs typeface="NEIRGH+Calibri"/>
              </a:rPr>
              <a:t>alsoꢀexecuted.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1893" y="4006415"/>
            <a:ext cx="2578819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ffffff"/>
                </a:solidFill>
                <a:latin typeface="VSECVL+Calibri-Bold"/>
                <a:cs typeface="VSECVL+Calibri-Bold"/>
              </a:rPr>
              <a:t>switch...case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710" y="1811690"/>
            <a:ext cx="1947423" cy="3279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63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defaultꢀ</a:t>
            </a:r>
          </a:p>
          <a:p>
            <a:pPr marL="45008" marR="0">
              <a:lnSpc>
                <a:spcPts val="4400"/>
              </a:lnSpc>
              <a:spcBef>
                <a:spcPts val="88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caseꢀinꢀ</a:t>
            </a:r>
          </a:p>
          <a:p>
            <a:pPr marL="337963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  <a:p>
            <a:pPr marL="0" marR="0">
              <a:lnSpc>
                <a:spcPts val="4400"/>
              </a:lnSpc>
              <a:spcBef>
                <a:spcPts val="82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switch-</a:t>
            </a:r>
          </a:p>
          <a:p>
            <a:pPr marL="326789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6921" y="2171692"/>
            <a:ext cx="5249753" cy="1976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Theꢀswitchꢀstatementꢀalsoꢀ</a:t>
            </a:r>
          </a:p>
          <a:p>
            <a:pPr marL="342900" marR="0">
              <a:lnSpc>
                <a:spcPts val="3200"/>
              </a:lnSpc>
              <a:spcBef>
                <a:spcPts val="68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includesꢀanꢀ</a:t>
            </a:r>
            <a:r>
              <a:rPr dirty="0" sz="3200" b="1">
                <a:solidFill>
                  <a:srgbClr val="000000"/>
                </a:solidFill>
                <a:latin typeface="VSECVL+Calibri-Bold"/>
                <a:cs typeface="VSECVL+Calibri-Bold"/>
              </a:rPr>
              <a:t>optionalꢀdefaultꢀ</a:t>
            </a:r>
          </a:p>
          <a:p>
            <a:pPr marL="342900" marR="0">
              <a:lnSpc>
                <a:spcPts val="32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VSECVL+Calibri-Bold"/>
                <a:cs typeface="VSECVL+Calibri-Bold"/>
              </a:rPr>
              <a:t>case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.ꢀItꢀisꢀexecutedꢀwhenꢀ</a:t>
            </a:r>
          </a:p>
          <a:p>
            <a:pPr marL="342900" marR="0">
              <a:lnSpc>
                <a:spcPts val="3200"/>
              </a:lnSpc>
              <a:spcBef>
                <a:spcPts val="68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theꢀexpressionꢀdoesn'tꢀ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69821" y="4191263"/>
            <a:ext cx="4124126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matchꢀanyꢀofꢀtheꢀcases.ꢀ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85726" y="856718"/>
            <a:ext cx="2028849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VSECVL+Calibri-Bold"/>
                <a:cs typeface="VSECVL+Calibri-Bold"/>
              </a:rPr>
              <a:t>Components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3019" y="1565452"/>
            <a:ext cx="2569368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Exampleꢀforꢀswitchꢀ</a:t>
            </a:r>
          </a:p>
          <a:p>
            <a:pPr marL="892819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case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00983" y="1366988"/>
            <a:ext cx="2312944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b="1">
                <a:solidFill>
                  <a:srgbClr val="1f497d"/>
                </a:solidFill>
                <a:latin typeface="VSECVL+Calibri-Bold"/>
                <a:cs typeface="VSECVL+Calibri-Bold"/>
              </a:rPr>
              <a:t>JavaꢀforꢀLoop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944" y="2925085"/>
            <a:ext cx="3578062" cy="149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1f497d"/>
                </a:solidFill>
                <a:latin typeface="TCHDVM+ArialMT"/>
                <a:cs typeface="TCHDVM+ArialMT"/>
              </a:rPr>
              <a:t>•</a:t>
            </a:r>
            <a:r>
              <a:rPr dirty="0" sz="1650" spc="171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Inꢀcomputerꢀprogramming,ꢀloopsꢀareꢀ</a:t>
            </a:r>
          </a:p>
          <a:p>
            <a:pPr marL="34290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usedꢀtoꢀrepeatꢀaꢀblockꢀofꢀcode.ꢀForꢀ</a:t>
            </a:r>
          </a:p>
          <a:p>
            <a:pPr marL="34290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example,ꢀifꢀyouꢀwantꢀtoꢀshowꢀaꢀ</a:t>
            </a:r>
          </a:p>
          <a:p>
            <a:pPr marL="34290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messageꢀ100ꢀtimes,ꢀthenꢀratherꢀthanꢀ</a:t>
            </a:r>
          </a:p>
          <a:p>
            <a:pPr marL="34290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typingꢀtheꢀsameꢀcodeꢀ100ꢀtimes,ꢀyouꢀ</a:t>
            </a:r>
          </a:p>
          <a:p>
            <a:pPr marL="34290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canꢀuseꢀaꢀloop.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4944" y="4436893"/>
            <a:ext cx="3653523" cy="5712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1f497d"/>
                </a:solidFill>
                <a:latin typeface="TCHDVM+ArialMT"/>
                <a:cs typeface="TCHDVM+ArialMT"/>
              </a:rPr>
              <a:t>•</a:t>
            </a:r>
            <a:r>
              <a:rPr dirty="0" sz="1650" spc="171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InꢀJava,ꢀthereꢀareꢀthreeꢀtypesꢀofꢀloops.</a:t>
            </a:r>
          </a:p>
          <a:p>
            <a:pPr marL="457200" marR="0">
              <a:lnSpc>
                <a:spcPts val="1843"/>
              </a:lnSpc>
              <a:spcBef>
                <a:spcPts val="460"/>
              </a:spcBef>
              <a:spcAft>
                <a:spcPts val="0"/>
              </a:spcAft>
            </a:pPr>
            <a:r>
              <a:rPr dirty="0" sz="1650">
                <a:solidFill>
                  <a:srgbClr val="1f497d"/>
                </a:solidFill>
                <a:latin typeface="TCHDVM+ArialMT"/>
                <a:cs typeface="TCHDVM+ArialMT"/>
              </a:rPr>
              <a:t>–</a:t>
            </a:r>
            <a:r>
              <a:rPr dirty="0" sz="1650" spc="919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forꢀloop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144" y="5022109"/>
            <a:ext cx="1297358" cy="27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1f497d"/>
                </a:solidFill>
                <a:latin typeface="TCHDVM+ArialMT"/>
                <a:cs typeface="TCHDVM+ArialMT"/>
              </a:rPr>
              <a:t>–</a:t>
            </a:r>
            <a:r>
              <a:rPr dirty="0" sz="1650" spc="919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whileꢀloop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144" y="5314717"/>
            <a:ext cx="1664744" cy="27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1f497d"/>
                </a:solidFill>
                <a:latin typeface="TCHDVM+ArialMT"/>
                <a:cs typeface="TCHDVM+ArialMT"/>
              </a:rPr>
              <a:t>–</a:t>
            </a:r>
            <a:r>
              <a:rPr dirty="0" sz="1650" spc="919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497d"/>
                </a:solidFill>
                <a:latin typeface="NEIRGH+Calibri"/>
                <a:cs typeface="NEIRGH+Calibri"/>
              </a:rPr>
              <a:t>do...whileꢀloop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29119" y="796563"/>
            <a:ext cx="3218978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JavaꢀforꢀLoop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2063" y="2437936"/>
            <a:ext cx="1819879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Javaꢀforꢀloopꢀisꢀusedꢀtoꢀrunꢀaꢀ</a:t>
            </a:r>
          </a:p>
          <a:p>
            <a:pPr marL="71437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blockꢀofꢀcodeꢀforꢀaꢀcertainꢀ</a:t>
            </a:r>
          </a:p>
          <a:p>
            <a:pPr marL="309562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numberꢀofꢀtimes.ꢀ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41154" y="2437936"/>
            <a:ext cx="1956697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initialExpression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ꢀinitializesꢀ</a:t>
            </a:r>
          </a:p>
          <a:p>
            <a:pPr marL="1905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and/orꢀdeclaresꢀvariablesꢀandꢀ</a:t>
            </a:r>
          </a:p>
          <a:p>
            <a:pPr marL="304006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executesꢀonlyꢀonce.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2851" y="3785947"/>
            <a:ext cx="1934243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862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condition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ꢀisꢀevaluated.ꢀIfꢀ</a:t>
            </a:r>
          </a:p>
          <a:p>
            <a:pPr marL="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condition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ꢀisꢀtrue,ꢀtheꢀbodyꢀ</a:t>
            </a:r>
          </a:p>
          <a:p>
            <a:pPr marL="99218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ofꢀtheꢀforꢀloopꢀisꢀexecuted.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27660" y="3862070"/>
            <a:ext cx="1971759" cy="331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updateExpression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ꢀupdatesꢀ</a:t>
            </a:r>
          </a:p>
          <a:p>
            <a:pPr marL="42862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theꢀvalueꢀofꢀ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initialExpression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23278" y="5133956"/>
            <a:ext cx="1834747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818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condition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ꢀisꢀevaluatedꢀ</a:t>
            </a:r>
          </a:p>
          <a:p>
            <a:pPr marL="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again.ꢀTheꢀprocessꢀcontinuesꢀ</a:t>
            </a:r>
          </a:p>
          <a:p>
            <a:pPr marL="70643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untilꢀtheꢀ</a:t>
            </a:r>
            <a:r>
              <a:rPr dirty="0" sz="1100" b="1">
                <a:solidFill>
                  <a:srgbClr val="ffffff"/>
                </a:solidFill>
                <a:latin typeface="VSECVL+Calibri-Bold"/>
                <a:cs typeface="VSECVL+Calibri-Bold"/>
              </a:rPr>
              <a:t>condition</a:t>
            </a:r>
            <a:r>
              <a:rPr dirty="0" sz="1100">
                <a:solidFill>
                  <a:srgbClr val="ffffff"/>
                </a:solidFill>
                <a:latin typeface="NEIRGH+Calibri"/>
                <a:cs typeface="NEIRGH+Calibri"/>
              </a:rPr>
              <a:t>ꢀisꢀfalse.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2025774"/>
            <a:ext cx="2699332" cy="22997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Exampleꢀ1:ꢀ</a:t>
            </a:r>
          </a:p>
          <a:p>
            <a:pPr marL="0" marR="0">
              <a:lnSpc>
                <a:spcPts val="4200"/>
              </a:lnSpc>
              <a:spcBef>
                <a:spcPts val="336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Displayꢀaꢀ</a:t>
            </a:r>
          </a:p>
          <a:p>
            <a:pPr marL="0" marR="0">
              <a:lnSpc>
                <a:spcPts val="4200"/>
              </a:lnSpc>
              <a:spcBef>
                <a:spcPts val="386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TextꢀFiveꢀ</a:t>
            </a:r>
          </a:p>
          <a:p>
            <a:pPr marL="0" marR="0">
              <a:lnSpc>
                <a:spcPts val="4200"/>
              </a:lnSpc>
              <a:spcBef>
                <a:spcPts val="335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Times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8836" y="1497745"/>
            <a:ext cx="2077640" cy="305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428" marR="0">
              <a:lnSpc>
                <a:spcPts val="5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600">
                <a:solidFill>
                  <a:srgbClr val="000000"/>
                </a:solidFill>
                <a:latin typeface="NEIRGH+Calibri"/>
                <a:cs typeface="NEIRGH+Calibri"/>
              </a:rPr>
              <a:t>Howꢀ</a:t>
            </a:r>
          </a:p>
          <a:p>
            <a:pPr marL="0" marR="0">
              <a:lnSpc>
                <a:spcPts val="5600"/>
              </a:lnSpc>
              <a:spcBef>
                <a:spcPts val="447"/>
              </a:spcBef>
              <a:spcAft>
                <a:spcPts val="0"/>
              </a:spcAft>
            </a:pPr>
            <a:r>
              <a:rPr dirty="0" sz="5600">
                <a:solidFill>
                  <a:srgbClr val="000000"/>
                </a:solidFill>
                <a:latin typeface="NEIRGH+Calibri"/>
                <a:cs typeface="NEIRGH+Calibri"/>
              </a:rPr>
              <a:t>aboveꢀ</a:t>
            </a:r>
          </a:p>
          <a:p>
            <a:pPr marL="136252" marR="0">
              <a:lnSpc>
                <a:spcPts val="5600"/>
              </a:lnSpc>
              <a:spcBef>
                <a:spcPts val="498"/>
              </a:spcBef>
              <a:spcAft>
                <a:spcPts val="0"/>
              </a:spcAft>
            </a:pPr>
            <a:r>
              <a:rPr dirty="0" sz="5600">
                <a:solidFill>
                  <a:srgbClr val="000000"/>
                </a:solidFill>
                <a:latin typeface="NEIRGH+Calibri"/>
                <a:cs typeface="NEIRGH+Calibri"/>
              </a:rPr>
              <a:t>Codeꢀ</a:t>
            </a:r>
          </a:p>
          <a:p>
            <a:pPr marL="17437" marR="0">
              <a:lnSpc>
                <a:spcPts val="5600"/>
              </a:lnSpc>
              <a:spcBef>
                <a:spcPts val="448"/>
              </a:spcBef>
              <a:spcAft>
                <a:spcPts val="0"/>
              </a:spcAft>
            </a:pPr>
            <a:r>
              <a:rPr dirty="0" sz="5600">
                <a:solidFill>
                  <a:srgbClr val="000000"/>
                </a:solidFill>
                <a:latin typeface="NEIRGH+Calibri"/>
                <a:cs typeface="NEIRGH+Calibri"/>
              </a:rPr>
              <a:t>works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2847" y="5318317"/>
            <a:ext cx="2786967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206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DISPLAYꢀSUMꢀOFꢀNꢀ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NATURALꢀNUMBERS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32453" y="5318317"/>
            <a:ext cx="3783651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DISPLAYꢀNUMBERSꢀFROMꢀ1ꢀ</a:t>
            </a:r>
          </a:p>
          <a:p>
            <a:pPr marL="1470362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NEIRGH+Calibri"/>
                <a:cs typeface="NEIRGH+Calibri"/>
              </a:rPr>
              <a:t>TOꢀ5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3736" y="1660281"/>
            <a:ext cx="3595538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VSECVL+Calibri-Bold"/>
                <a:cs typeface="VSECVL+Calibri-Bold"/>
              </a:rPr>
              <a:t>Javaꢀfor-eachꢀLoop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4431" y="2432291"/>
            <a:ext cx="3534667" cy="759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TheꢀJavaꢀforꢀloopꢀhasꢀanꢀalternativeꢀ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syntaxꢀthatꢀmakesꢀitꢀeasyꢀtoꢀiterateꢀ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throughꢀarraysꢀandꢀcollections.ꢀ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4431" y="3183623"/>
            <a:ext cx="1518255" cy="293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Forꢀexample,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4431" y="3468611"/>
            <a:ext cx="3286562" cy="759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Here,ꢀweꢀhaveꢀusedꢀtheꢀ</a:t>
            </a: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for-eachꢀ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loop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ꢀtoꢀprintꢀeachꢀelementꢀofꢀ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theꢀnumbersꢀarrayꢀoneꢀbyꢀone.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4431" y="4219943"/>
            <a:ext cx="2709497" cy="293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Inꢀtheꢀfirstꢀiterationꢀofꢀtheꢀ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93031" y="4492387"/>
            <a:ext cx="3589300" cy="4871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loop,ꢀnumberꢀwillꢀbeꢀ3,ꢀnumberꢀwillꢀbeꢀ</a:t>
            </a:r>
          </a:p>
          <a:p>
            <a:pPr marL="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7ꢀinꢀsecondꢀiterationꢀandꢀsoꢀon.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4040" y="713382"/>
            <a:ext cx="3582088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b="1">
                <a:solidFill>
                  <a:srgbClr val="000000"/>
                </a:solidFill>
                <a:latin typeface="VSECVL+Calibri-Bold"/>
                <a:cs typeface="VSECVL+Calibri-Bold"/>
              </a:rPr>
              <a:t>JavaꢀInfiniteꢀforꢀLoop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1" y="1809378"/>
            <a:ext cx="2914818" cy="174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Ifꢀweꢀsetꢀtheꢀ</a:t>
            </a: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testꢀ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 b="1">
                <a:solidFill>
                  <a:srgbClr val="000000"/>
                </a:solidFill>
                <a:latin typeface="VSECVL+Calibri-Bold"/>
                <a:cs typeface="VSECVL+Calibri-Bold"/>
              </a:rPr>
              <a:t>expression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ꢀinꢀsuchꢀaꢀwayꢀ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thatꢀitꢀneverꢀevaluatesꢀ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toꢀfalse,ꢀtheꢀforꢀloopꢀwillꢀrunꢀ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forever.ꢀ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Thisꢀisꢀcalledꢀinfiniteꢀforꢀ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NEIRGH+Calibri"/>
                <a:cs typeface="NEIRGH+Calibri"/>
              </a:rPr>
              <a:t>loop.ꢀForꢀexample,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18928" y="614794"/>
            <a:ext cx="4480917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Javaꢀfor-eachꢀLoop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39" y="1619410"/>
            <a:ext cx="7568111" cy="11385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650" spc="1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InꢀJava,ꢀtheꢀfor-eachꢀloopꢀ</a:t>
            </a:r>
            <a:r>
              <a:rPr dirty="0" sz="2600" spc="24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650" spc="1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VSECVL+Calibri-Bold"/>
                <a:cs typeface="VSECVL+Calibri-Bold"/>
              </a:rPr>
              <a:t>for-eachꢀLoopꢀSyntax</a:t>
            </a:r>
          </a:p>
          <a:p>
            <a:pPr marL="34290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isꢀusedꢀtoꢀiterateꢀthroughꢀ</a:t>
            </a:r>
          </a:p>
          <a:p>
            <a:pPr marL="34290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elementsꢀofꢀarraysꢀandꢀ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1539" y="2746278"/>
            <a:ext cx="3741551" cy="10815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collectionsꢀ(likeꢀArrayList).ꢀ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Itꢀisꢀalsoꢀknownꢀasꢀtheꢀ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EIRGH+Calibri"/>
                <a:cs typeface="NEIRGH+Calibri"/>
              </a:rPr>
              <a:t>enhancedꢀforꢀloop.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39640" y="3358367"/>
            <a:ext cx="3004435" cy="725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arrayꢀ-ꢀanꢀarrayꢀorꢀaꢀ</a:t>
            </a:r>
          </a:p>
          <a:p>
            <a:pPr marL="342900" marR="0">
              <a:lnSpc>
                <a:spcPts val="240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collection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39640" y="4089887"/>
            <a:ext cx="3925237" cy="17858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itemꢀ-ꢀeachꢀitemꢀofꢀ</a:t>
            </a:r>
          </a:p>
          <a:p>
            <a:pPr marL="342900" marR="0">
              <a:lnSpc>
                <a:spcPts val="240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array/collectionꢀisꢀassignedꢀ</a:t>
            </a:r>
          </a:p>
          <a:p>
            <a:pPr marL="342900" marR="0">
              <a:lnSpc>
                <a:spcPts val="240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toꢀthisꢀvariable</a:t>
            </a:r>
          </a:p>
          <a:p>
            <a:pPr marL="0" marR="0">
              <a:lnSpc>
                <a:spcPts val="2737"/>
              </a:lnSpc>
              <a:spcBef>
                <a:spcPts val="3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dataTypeꢀ-ꢀtheꢀdataꢀtypeꢀofꢀ</a:t>
            </a:r>
          </a:p>
          <a:p>
            <a:pPr marL="342900" marR="0">
              <a:lnSpc>
                <a:spcPts val="240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EIRGH+Calibri"/>
                <a:cs typeface="NEIRGH+Calibri"/>
              </a:rPr>
              <a:t>theꢀarray/collection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8" y="1624400"/>
            <a:ext cx="5301381" cy="18039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WhyꢀJavaꢀisꢀaꢀPopularꢀ</a:t>
            </a:r>
          </a:p>
          <a:p>
            <a:pPr marL="0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Programmingꢀ</a:t>
            </a:r>
          </a:p>
          <a:p>
            <a:pPr marL="0" marR="0">
              <a:lnSpc>
                <a:spcPts val="4400"/>
              </a:lnSpc>
              <a:spcBef>
                <a:spcPts val="301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Language?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707" y="3883882"/>
            <a:ext cx="179471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Featuresꢀ!!!!!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2025774"/>
            <a:ext cx="2127646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000000"/>
                </a:solidFill>
                <a:latin typeface="NEIRGH+Calibri"/>
                <a:cs typeface="NEIRGH+Calibri"/>
              </a:rPr>
              <a:t>ForꢀEachꢀ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924" y="2601847"/>
            <a:ext cx="2613905" cy="1723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000000"/>
                </a:solidFill>
                <a:latin typeface="NEIRGH+Calibri"/>
                <a:cs typeface="NEIRGH+Calibri"/>
              </a:rPr>
              <a:t>exampleꢀ-ꢀ</a:t>
            </a:r>
          </a:p>
          <a:p>
            <a:pPr marL="0" marR="0">
              <a:lnSpc>
                <a:spcPts val="4200"/>
              </a:lnSpc>
              <a:spcBef>
                <a:spcPts val="336"/>
              </a:spcBef>
              <a:spcAft>
                <a:spcPts val="0"/>
              </a:spcAft>
            </a:pPr>
            <a:r>
              <a:rPr dirty="0" sz="4200">
                <a:solidFill>
                  <a:srgbClr val="000000"/>
                </a:solidFill>
                <a:latin typeface="NEIRGH+Calibri"/>
                <a:cs typeface="NEIRGH+Calibri"/>
              </a:rPr>
              <a:t>PrintꢀArrayꢀ</a:t>
            </a:r>
          </a:p>
          <a:p>
            <a:pPr marL="0" marR="0">
              <a:lnSpc>
                <a:spcPts val="4200"/>
              </a:lnSpc>
              <a:spcBef>
                <a:spcPts val="385"/>
              </a:spcBef>
              <a:spcAft>
                <a:spcPts val="0"/>
              </a:spcAft>
            </a:pPr>
            <a:r>
              <a:rPr dirty="0" sz="4200">
                <a:solidFill>
                  <a:srgbClr val="000000"/>
                </a:solidFill>
                <a:latin typeface="NEIRGH+Calibri"/>
                <a:cs typeface="NEIRGH+Calibri"/>
              </a:rPr>
              <a:t>Elements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19609" y="614794"/>
            <a:ext cx="5900563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forꢀloopꢀVsꢀfor-eachꢀloop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2981" y="1820087"/>
            <a:ext cx="1928514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Usingꢀforꢀloop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10125" y="1820087"/>
            <a:ext cx="267086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Usingꢀfor-eachꢀLoop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18467" y="658672"/>
            <a:ext cx="5900563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forꢀloopꢀVsꢀfor-eachꢀloop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76882" y="2822378"/>
            <a:ext cx="6297662" cy="10012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Here,ꢀtheꢀoutputꢀofꢀbothꢀprogramsꢀisꢀtheꢀsame.ꢀ</a:t>
            </a:r>
          </a:p>
          <a:p>
            <a:pPr marL="0" marR="0">
              <a:lnSpc>
                <a:spcPts val="240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However,ꢀtheꢀ</a:t>
            </a:r>
            <a:r>
              <a:rPr dirty="0" sz="2400" spc="-10" b="1">
                <a:solidFill>
                  <a:srgbClr val="ffffff"/>
                </a:solidFill>
                <a:latin typeface="VSECVL+Calibri-Bold"/>
                <a:cs typeface="VSECVL+Calibri-Bold"/>
              </a:rPr>
              <a:t>for-each</a:t>
            </a: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ꢀloopꢀisꢀeasierꢀtoꢀwriteꢀandꢀ</a:t>
            </a:r>
          </a:p>
          <a:p>
            <a:pPr marL="0" marR="0">
              <a:lnSpc>
                <a:spcPts val="240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understand.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6882" y="4456450"/>
            <a:ext cx="5930503" cy="1001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Thisꢀisꢀwhyꢀtheꢀ</a:t>
            </a:r>
            <a:r>
              <a:rPr dirty="0" sz="2400" spc="-10" b="1">
                <a:solidFill>
                  <a:srgbClr val="ffffff"/>
                </a:solidFill>
                <a:latin typeface="VSECVL+Calibri-Bold"/>
                <a:cs typeface="VSECVL+Calibri-Bold"/>
              </a:rPr>
              <a:t>for-each</a:t>
            </a: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ꢀloopꢀisꢀpreferredꢀoverꢀ</a:t>
            </a:r>
          </a:p>
          <a:p>
            <a:pPr marL="0" marR="0">
              <a:lnSpc>
                <a:spcPts val="240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2400" spc="-12" b="1">
                <a:solidFill>
                  <a:srgbClr val="ffffff"/>
                </a:solidFill>
                <a:latin typeface="VSECVL+Calibri-Bold"/>
                <a:cs typeface="VSECVL+Calibri-Bold"/>
              </a:rPr>
              <a:t>for</a:t>
            </a: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ꢀloopꢀwhenꢀworkingꢀwithꢀarraysꢀandꢀ</a:t>
            </a:r>
          </a:p>
          <a:p>
            <a:pPr marL="0" marR="0">
              <a:lnSpc>
                <a:spcPts val="240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NEIRGH+Calibri"/>
                <a:cs typeface="NEIRGH+Calibri"/>
              </a:rPr>
              <a:t>collections.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26921" y="1196332"/>
            <a:ext cx="5121381" cy="44147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Inꢀcomputerꢀprogramming,ꢀ</a:t>
            </a:r>
          </a:p>
          <a:p>
            <a:pPr marL="342900" marR="0">
              <a:lnSpc>
                <a:spcPts val="3200"/>
              </a:lnSpc>
              <a:spcBef>
                <a:spcPts val="69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loopsꢀareꢀusedꢀtoꢀrepeatꢀaꢀ</a:t>
            </a:r>
          </a:p>
          <a:p>
            <a:pPr marL="342900" marR="0">
              <a:lnSpc>
                <a:spcPts val="32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blockꢀofꢀcode.ꢀForꢀexample,ꢀ</a:t>
            </a:r>
          </a:p>
          <a:p>
            <a:pPr marL="342900" marR="0">
              <a:lnSpc>
                <a:spcPts val="3200"/>
              </a:lnSpc>
              <a:spcBef>
                <a:spcPts val="68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ifꢀyouꢀwantꢀtoꢀshowꢀaꢀ</a:t>
            </a:r>
          </a:p>
          <a:p>
            <a:pPr marL="342900" marR="0">
              <a:lnSpc>
                <a:spcPts val="32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messageꢀ100ꢀtimes,ꢀthenꢀ</a:t>
            </a:r>
          </a:p>
          <a:p>
            <a:pPr marL="342900" marR="0">
              <a:lnSpc>
                <a:spcPts val="32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youꢀcanꢀuseꢀaꢀloop.ꢀIt'sꢀjustꢀ</a:t>
            </a:r>
          </a:p>
          <a:p>
            <a:pPr marL="342900" marR="0">
              <a:lnSpc>
                <a:spcPts val="3200"/>
              </a:lnSpc>
              <a:spcBef>
                <a:spcPts val="69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aꢀsimpleꢀexample;ꢀyouꢀcanꢀ</a:t>
            </a:r>
          </a:p>
          <a:p>
            <a:pPr marL="342900" marR="0">
              <a:lnSpc>
                <a:spcPts val="32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achieveꢀmuchꢀmoreꢀwithꢀ</a:t>
            </a:r>
          </a:p>
          <a:p>
            <a:pPr marL="342900" marR="0">
              <a:lnSpc>
                <a:spcPts val="3200"/>
              </a:lnSpc>
              <a:spcBef>
                <a:spcPts val="69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loops.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1656" y="2543743"/>
            <a:ext cx="2431987" cy="18084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61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whileꢀandꢀ</a:t>
            </a:r>
          </a:p>
          <a:p>
            <a:pPr marL="0" marR="0">
              <a:lnSpc>
                <a:spcPts val="4100"/>
              </a:lnSpc>
              <a:spcBef>
                <a:spcPts val="820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do...whileꢀ</a:t>
            </a:r>
          </a:p>
          <a:p>
            <a:pPr marL="544186" marR="0">
              <a:lnSpc>
                <a:spcPts val="410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4100" b="1">
                <a:solidFill>
                  <a:srgbClr val="ffffff"/>
                </a:solidFill>
                <a:latin typeface="VSECVL+Calibri-Bold"/>
                <a:cs typeface="VSECVL+Calibri-Bold"/>
              </a:rPr>
              <a:t>Loop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19054" y="1578492"/>
            <a:ext cx="4082215" cy="1976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Javaꢀwhileꢀloopꢀisꢀ</a:t>
            </a:r>
          </a:p>
          <a:p>
            <a:pPr marL="342900" marR="0">
              <a:lnSpc>
                <a:spcPts val="3200"/>
              </a:lnSpc>
              <a:spcBef>
                <a:spcPts val="69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usedꢀtoꢀrunꢀaꢀspecificꢀ</a:t>
            </a:r>
          </a:p>
          <a:p>
            <a:pPr marL="342900" marR="0">
              <a:lnSpc>
                <a:spcPts val="3200"/>
              </a:lnSpc>
              <a:spcBef>
                <a:spcPts val="63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codeꢀuntilꢀaꢀcertainꢀ</a:t>
            </a:r>
          </a:p>
          <a:p>
            <a:pPr marL="342900" marR="0">
              <a:lnSpc>
                <a:spcPts val="3200"/>
              </a:lnSpc>
              <a:spcBef>
                <a:spcPts val="69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EIRGH+Calibri"/>
                <a:cs typeface="NEIRGH+Calibri"/>
              </a:rPr>
              <a:t>conditionꢀisꢀmet.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8495" y="2527096"/>
            <a:ext cx="1550764" cy="1938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1399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</a:t>
            </a:r>
          </a:p>
          <a:p>
            <a:pPr marL="0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whileꢀ</a:t>
            </a:r>
          </a:p>
          <a:p>
            <a:pPr marL="116681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loop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089" y="590403"/>
            <a:ext cx="3194694" cy="1200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Flowchartꢀofꢀ</a:t>
            </a:r>
          </a:p>
          <a:p>
            <a:pPr marL="0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VSECVL+Calibri-Bold"/>
                <a:cs typeface="VSECVL+Calibri-Bold"/>
              </a:rPr>
              <a:t>whileꢀloop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389" y="2008444"/>
            <a:ext cx="3717928" cy="29890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Aꢀwhileꢀloopꢀevaluatesꢀ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ꢀinsideꢀtheꢀ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parenthesisꢀ().</a:t>
            </a:r>
          </a:p>
          <a:p>
            <a:pPr marL="0" marR="0">
              <a:lnSpc>
                <a:spcPts val="2290"/>
              </a:lnSpc>
              <a:spcBef>
                <a:spcPts val="284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Ifꢀtheꢀ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ꢀevaluatesꢀ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toꢀtrue,ꢀtheꢀcodeꢀinsideꢀ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theꢀwhileꢀloopꢀisꢀexecuted.</a:t>
            </a:r>
          </a:p>
          <a:p>
            <a:pPr marL="0" marR="0">
              <a:lnSpc>
                <a:spcPts val="2290"/>
              </a:lnSpc>
              <a:spcBef>
                <a:spcPts val="284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ꢀisꢀevaluatedꢀ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again.</a:t>
            </a:r>
          </a:p>
          <a:p>
            <a:pPr marL="0" marR="0">
              <a:lnSpc>
                <a:spcPts val="2290"/>
              </a:lnSpc>
              <a:spcBef>
                <a:spcPts val="284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Thisꢀprocessꢀcontinuesꢀuntilꢀ</a:t>
            </a:r>
          </a:p>
          <a:p>
            <a:pPr marL="22860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ꢀisꢀfalse.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4389" y="4995484"/>
            <a:ext cx="1057166" cy="3372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Whenꢀ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2989" y="5314991"/>
            <a:ext cx="3210197" cy="56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theꢀ</a:t>
            </a:r>
            <a:r>
              <a:rPr dirty="0" sz="2000" b="1">
                <a:solidFill>
                  <a:srgbClr val="000000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ꢀevaluatesꢀ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EIRGH+Calibri"/>
                <a:cs typeface="NEIRGH+Calibri"/>
              </a:rPr>
              <a:t>toꢀfalse,ꢀtheꢀloopꢀstops.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6487" y="563052"/>
            <a:ext cx="221316" cy="258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39387" y="598380"/>
            <a:ext cx="2397193" cy="1143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Theꢀdo...whileꢀloopꢀisꢀsimilarꢀ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toꢀwhileꢀloop.ꢀHowever,ꢀtheꢀ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bodyꢀofꢀdo...whileꢀloopꢀisꢀ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executedꢀonceꢀbeforeꢀtheꢀ</a:t>
            </a:r>
          </a:p>
          <a:p>
            <a:pPr marL="0" marR="0">
              <a:lnSpc>
                <a:spcPts val="15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testꢀexpressionꢀisꢀchecked.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6688" y="3864386"/>
            <a:ext cx="3726209" cy="1267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Javaꢀdo...whileꢀ</a:t>
            </a:r>
          </a:p>
          <a:p>
            <a:pPr marL="1188789" marR="0">
              <a:lnSpc>
                <a:spcPts val="4400"/>
              </a:lnSpc>
              <a:spcBef>
                <a:spcPts val="879"/>
              </a:spcBef>
              <a:spcAft>
                <a:spcPts val="0"/>
              </a:spcAft>
            </a:pPr>
            <a:r>
              <a:rPr dirty="0" sz="4400" b="1">
                <a:solidFill>
                  <a:srgbClr val="ffffff"/>
                </a:solidFill>
                <a:latin typeface="VSECVL+Calibri-Bold"/>
                <a:cs typeface="VSECVL+Calibri-Bold"/>
              </a:rPr>
              <a:t>loop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7209" y="1113792"/>
            <a:ext cx="3820827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ffffff"/>
                </a:solidFill>
                <a:latin typeface="VSECVL+Calibri-Bold"/>
                <a:cs typeface="VSECVL+Calibri-Bold"/>
              </a:rPr>
              <a:t>Javaꢀdo...whileꢀloop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0946" y="2148159"/>
            <a:ext cx="3840635" cy="358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Theꢀbodyꢀofꢀtheꢀloopꢀisꢀexecutedꢀatꢀ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first.ꢀ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Thenꢀtheꢀ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ꢀisꢀevaluated.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Ifꢀtheꢀ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ꢀevaluatesꢀtoꢀtrue,ꢀ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theꢀbodyꢀofꢀtheꢀloopꢀinsideꢀ</a:t>
            </a:r>
          </a:p>
          <a:p>
            <a:pPr marL="228600" marR="0">
              <a:lnSpc>
                <a:spcPts val="1700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theꢀdoꢀstatementꢀisꢀexecutedꢀagain.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ꢀisꢀevaluatedꢀonceꢀ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again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.Ifꢀtheꢀ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ꢀevaluatesꢀ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toꢀtrue,ꢀtheꢀbodyꢀofꢀtheꢀloopꢀinsideꢀ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theꢀdoꢀstatementꢀisꢀexecutedꢀagain.</a:t>
            </a:r>
          </a:p>
          <a:p>
            <a:pPr marL="0" marR="0">
              <a:lnSpc>
                <a:spcPts val="1955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750">
                <a:solidFill>
                  <a:srgbClr val="ffffff"/>
                </a:solidFill>
                <a:latin typeface="TCHDVM+ArialMT"/>
                <a:cs typeface="TCHDVM+ArialMT"/>
              </a:rPr>
              <a:t>•</a:t>
            </a:r>
            <a:r>
              <a:rPr dirty="0" sz="1750" spc="7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Thisꢀprocessꢀcontinuesꢀuntilꢀ</a:t>
            </a:r>
          </a:p>
          <a:p>
            <a:pPr marL="228600" marR="0">
              <a:lnSpc>
                <a:spcPts val="1700"/>
              </a:lnSpc>
              <a:spcBef>
                <a:spcPts val="185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theꢀ</a:t>
            </a:r>
            <a:r>
              <a:rPr dirty="0" sz="1700" b="1">
                <a:solidFill>
                  <a:srgbClr val="ffffff"/>
                </a:solidFill>
                <a:latin typeface="VSECVL+Calibri-Bold"/>
                <a:cs typeface="VSECVL+Calibri-Bold"/>
              </a:rPr>
              <a:t>textExpression</a:t>
            </a: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ꢀevaluatesꢀtoꢀfalse.ꢀ</a:t>
            </a:r>
          </a:p>
          <a:p>
            <a:pPr marL="228600" marR="0">
              <a:lnSpc>
                <a:spcPts val="170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NEIRGH+Calibri"/>
                <a:cs typeface="NEIRGH+Calibri"/>
              </a:rPr>
              <a:t>Thenꢀtheꢀloopꢀstops.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8689" y="1763191"/>
            <a:ext cx="2697639" cy="962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VSECVL+Calibri-Bold"/>
                <a:cs typeface="VSECVL+Calibri-Bold"/>
              </a:rPr>
              <a:t>Infiniteꢀwhileꢀ</a:t>
            </a:r>
          </a:p>
          <a:p>
            <a:pPr marL="0" marR="0">
              <a:lnSpc>
                <a:spcPts val="35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VSECVL+Calibri-Bold"/>
                <a:cs typeface="VSECVL+Calibri-Bold"/>
              </a:rPr>
              <a:t>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2989" y="3456195"/>
            <a:ext cx="2483569" cy="717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6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NEIRGH+Calibri"/>
                <a:cs typeface="NEIRGH+Calibri"/>
              </a:rPr>
              <a:t>Ifꢀ</a:t>
            </a:r>
            <a:r>
              <a:rPr dirty="0" sz="1600" b="1">
                <a:solidFill>
                  <a:srgbClr val="000000"/>
                </a:solidFill>
                <a:latin typeface="VSECVL+Calibri-Bold"/>
                <a:cs typeface="VSECVL+Calibri-Bold"/>
              </a:rPr>
              <a:t>theꢀcondition</a:t>
            </a:r>
            <a:r>
              <a:rPr dirty="0" sz="1600">
                <a:solidFill>
                  <a:srgbClr val="000000"/>
                </a:solidFill>
                <a:latin typeface="NEIRGH+Calibri"/>
                <a:cs typeface="NEIRGH+Calibri"/>
              </a:rPr>
              <a:t>ꢀofꢀaꢀloopꢀ</a:t>
            </a:r>
          </a:p>
          <a:p>
            <a:pPr marL="228600" marR="0">
              <a:lnSpc>
                <a:spcPts val="1600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EIRGH+Calibri"/>
                <a:cs typeface="NEIRGH+Calibri"/>
              </a:rPr>
              <a:t>isꢀalwaysꢀtrue,ꢀtheꢀloopꢀ</a:t>
            </a:r>
          </a:p>
          <a:p>
            <a:pPr marL="228600" marR="0">
              <a:lnSpc>
                <a:spcPts val="1600"/>
              </a:lnSpc>
              <a:spcBef>
                <a:spcPts val="128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EIRGH+Calibri"/>
                <a:cs typeface="NEIRGH+Calibri"/>
              </a:rPr>
              <a:t>runsꢀforꢀinfiniteꢀtimesꢀ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1589" y="4151863"/>
            <a:ext cx="224532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EIRGH+Calibri"/>
                <a:cs typeface="NEIRGH+Calibri"/>
              </a:rPr>
              <a:t>(untilꢀtheꢀmemoryꢀisꢀfull).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89532" y="1118996"/>
            <a:ext cx="333357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0000"/>
                </a:solidFill>
                <a:latin typeface="NEIRGH+Calibri"/>
                <a:cs typeface="NEIRGH+Calibri"/>
              </a:rPr>
              <a:t>Breakꢀ&amp;ꢀContinue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4495" y="3348178"/>
            <a:ext cx="3244062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Whileꢀworkingꢀwithꢀloops,ꢀitꢀ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76926" y="3636214"/>
            <a:ext cx="3309101" cy="1456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5554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isꢀsometimesꢀdesirableꢀtoꢀ</a:t>
            </a:r>
          </a:p>
          <a:p>
            <a:pPr marL="38425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skipꢀsomeꢀstatementsꢀinsideꢀ</a:t>
            </a:r>
          </a:p>
          <a:p>
            <a:pPr marL="185514" marR="0">
              <a:lnSpc>
                <a:spcPts val="2100"/>
              </a:lnSpc>
              <a:spcBef>
                <a:spcPts val="118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theꢀloopꢀorꢀterminateꢀtheꢀ</a:t>
            </a:r>
          </a:p>
          <a:p>
            <a:pPr marL="161063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loopꢀimmediatelyꢀwithoutꢀ</a:t>
            </a:r>
          </a:p>
          <a:p>
            <a:pPr marL="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checkingꢀtheꢀtestꢀexpression.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75051" y="3780232"/>
            <a:ext cx="2866671" cy="8808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597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Inꢀsuchꢀcases,ꢀbreakꢀandꢀ</a:t>
            </a:r>
          </a:p>
          <a:p>
            <a:pPr marL="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continueꢀstatementsꢀareꢀ</a:t>
            </a:r>
          </a:p>
          <a:p>
            <a:pPr marL="1022939" marR="0">
              <a:lnSpc>
                <a:spcPts val="2100"/>
              </a:lnSpc>
              <a:spcBef>
                <a:spcPts val="117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EIRGH+Calibri"/>
                <a:cs typeface="NEIRGH+Calibri"/>
              </a:rPr>
              <a:t>used.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15927" y="974624"/>
            <a:ext cx="4555684" cy="7381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Theꢀbyte-codeꢀverificationꢀbeforeꢀtheꢀexecutionꢀtakesꢀplace,ꢀ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thereforeꢀtheꢀprogramꢀbecomesꢀunableꢀtoꢀjumpꢀtoꢀaꢀmaliciousꢀorꢀ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undefinedꢀinstructionꢀorꢀtoꢀmakeꢀaꢀtypeꢀerrorꢀatꢀtheꢀinstructionꢀ</a:t>
            </a:r>
          </a:p>
          <a:p>
            <a:pPr marL="0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level.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5927" y="2434945"/>
            <a:ext cx="4637509" cy="5598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Theꢀautomaticꢀboundsꢀcheckingꢀofꢀarraysꢀnullꢀcheckingꢀofꢀ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referencesꢀverificationꢀofꢀcastsꢀpreventsꢀtheꢀprogramꢀfromꢀmakingꢀ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anyꢀtypeꢀerrors.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8688" y="2703090"/>
            <a:ext cx="2947601" cy="1490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869" marR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WhyꢀJavaꢀ</a:t>
            </a:r>
          </a:p>
          <a:p>
            <a:pPr marL="0" marR="0">
              <a:lnSpc>
                <a:spcPts val="5200"/>
              </a:lnSpc>
              <a:spcBef>
                <a:spcPts val="1039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VSECVL+Calibri-Bold"/>
                <a:cs typeface="VSECVL+Calibri-Bold"/>
              </a:rPr>
              <a:t>isꢀsecure?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15927" y="3538649"/>
            <a:ext cx="4583658" cy="1094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Wheneverꢀaꢀnewꢀcodeꢀisꢀbeingꢀloaded,ꢀrun-timeꢀsecurityꢀchecksꢀ</a:t>
            </a:r>
          </a:p>
          <a:p>
            <a:pPr marL="0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takeꢀplace.ꢀTheꢀusageꢀofꢀsecurityꢀmanagerꢀandꢀclassꢀloaderꢀmakesꢀ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itꢀeasyꢀforꢀtheꢀJavaꢀrun-timeꢀtoꢀavoidꢀanyꢀarbitraryꢀcodeꢀfromꢀ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executingꢀbyꢀmediatingꢀaccessꢀtoꢀtheꢀsystemꢀresourcesꢀandꢀ</a:t>
            </a:r>
          </a:p>
          <a:p>
            <a:pPr marL="0" marR="0">
              <a:lnSpc>
                <a:spcPts val="1300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preventingꢀtheꢀprogramꢀfromꢀloadingꢀorꢀgeneratingꢀanyꢀarbitraryꢀ</a:t>
            </a:r>
          </a:p>
          <a:p>
            <a:pPr marL="0" marR="0">
              <a:lnSpc>
                <a:spcPts val="1300"/>
              </a:lnSpc>
              <a:spcBef>
                <a:spcPts val="104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codeꢀatꢀrun-time.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5927" y="5355585"/>
            <a:ext cx="235835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NEIRGH+Calibri"/>
                <a:cs typeface="NEIRGH+Calibri"/>
              </a:rPr>
              <a:t>Javaꢀprovidesꢀlibraryꢀlevelꢀsafety.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96799" y="1118996"/>
            <a:ext cx="4142264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VSECVL+Calibri-Bold"/>
                <a:cs typeface="VSECVL+Calibri-Bold"/>
              </a:rPr>
              <a:t>JavaꢀbreakꢀStatement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72" y="2335448"/>
            <a:ext cx="7924855" cy="592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4063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TheꢀbreakꢀstatementꢀinꢀJavaꢀterminatesꢀtheꢀloopꢀimmediately,ꢀandꢀtheꢀ</a:t>
            </a:r>
          </a:p>
          <a:p>
            <a:pPr marL="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controlꢀofꢀtheꢀprogramꢀmovesꢀtoꢀtheꢀnextꢀstatementꢀfollowingꢀtheꢀloop.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0823" y="3740432"/>
            <a:ext cx="7848544" cy="592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Itꢀisꢀalmostꢀalwaysꢀusedꢀwithꢀdecision-makingꢀstatementsꢀ(Javaꢀif...elseꢀ</a:t>
            </a:r>
          </a:p>
          <a:p>
            <a:pPr marL="3155360" marR="0">
              <a:lnSpc>
                <a:spcPts val="2100"/>
              </a:lnSpc>
              <a:spcBef>
                <a:spcPts val="167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Statement).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53194" y="5289736"/>
            <a:ext cx="1806773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NEIRGH+Calibri"/>
                <a:cs typeface="NEIRGH+Calibri"/>
              </a:rPr>
              <a:t>Syntaxꢀ:ꢀꢀbreak;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2601847"/>
            <a:ext cx="2677976" cy="1723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Howꢀbreakꢀ</a:t>
            </a:r>
          </a:p>
          <a:p>
            <a:pPr marL="0" marR="0">
              <a:lnSpc>
                <a:spcPts val="4200"/>
              </a:lnSpc>
              <a:spcBef>
                <a:spcPts val="336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statementꢀ</a:t>
            </a:r>
          </a:p>
          <a:p>
            <a:pPr marL="0" marR="0">
              <a:lnSpc>
                <a:spcPts val="4200"/>
              </a:lnSpc>
              <a:spcBef>
                <a:spcPts val="385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works?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759" y="1610075"/>
            <a:ext cx="2104876" cy="672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Javaꢀbreakꢀandꢀ</a:t>
            </a:r>
          </a:p>
          <a:p>
            <a:pPr marL="0" marR="0">
              <a:lnSpc>
                <a:spcPts val="240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NestedꢀLoop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4059" y="2746048"/>
            <a:ext cx="2470037" cy="1544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Inꢀtheꢀcaseꢀofꢀnestedꢀ</a:t>
            </a:r>
          </a:p>
          <a:p>
            <a:pPr marL="228600" marR="0">
              <a:lnSpc>
                <a:spcPts val="1500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loops,ꢀtheꢀbreakꢀ</a:t>
            </a:r>
          </a:p>
          <a:p>
            <a:pPr marL="228600" marR="0">
              <a:lnSpc>
                <a:spcPts val="1500"/>
              </a:lnSpc>
              <a:spcBef>
                <a:spcPts val="119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statementꢀterminatesꢀtheꢀ</a:t>
            </a:r>
          </a:p>
          <a:p>
            <a:pPr marL="228600" marR="0">
              <a:lnSpc>
                <a:spcPts val="1500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innermostꢀloop.</a:t>
            </a:r>
          </a:p>
          <a:p>
            <a:pPr marL="0" marR="0">
              <a:lnSpc>
                <a:spcPts val="1731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Here,ꢀtheꢀbreakꢀstatementꢀ</a:t>
            </a:r>
          </a:p>
          <a:p>
            <a:pPr marL="228600" marR="0">
              <a:lnSpc>
                <a:spcPts val="1500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terminatesꢀtheꢀinnermostꢀ</a:t>
            </a:r>
          </a:p>
          <a:p>
            <a:pPr marL="228600" marR="0">
              <a:lnSpc>
                <a:spcPts val="1500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whileꢀloop,ꢀandꢀcontrolꢀ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659" y="4267276"/>
            <a:ext cx="203842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jumpsꢀtoꢀtheꢀouterꢀloop.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374" y="1230810"/>
            <a:ext cx="2000547" cy="672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Labeledꢀbreakꢀ</a:t>
            </a:r>
          </a:p>
          <a:p>
            <a:pPr marL="0" marR="0">
              <a:lnSpc>
                <a:spcPts val="240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6674" y="2387145"/>
            <a:ext cx="2353832" cy="8811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Weꢀcanꢀuseꢀtheꢀlabeledꢀ</a:t>
            </a:r>
          </a:p>
          <a:p>
            <a:pPr marL="228600" marR="0">
              <a:lnSpc>
                <a:spcPts val="1500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breakꢀstatementꢀtoꢀ</a:t>
            </a:r>
          </a:p>
          <a:p>
            <a:pPr marL="228600" marR="0">
              <a:lnSpc>
                <a:spcPts val="1500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terminateꢀtheꢀoutermostꢀ</a:t>
            </a:r>
          </a:p>
          <a:p>
            <a:pPr marL="228600" marR="0">
              <a:lnSpc>
                <a:spcPts val="1500"/>
              </a:lnSpc>
              <a:spcBef>
                <a:spcPts val="119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loopꢀasꢀwell.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6674" y="3255826"/>
            <a:ext cx="863130" cy="263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TCHDVM+ArialMT"/>
                <a:cs typeface="TCHDVM+ArialMT"/>
              </a:rPr>
              <a:t>•</a:t>
            </a:r>
            <a:r>
              <a:rPr dirty="0" sz="1550" spc="8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 b="1">
                <a:solidFill>
                  <a:srgbClr val="000000"/>
                </a:solidFill>
                <a:latin typeface="VSECVL+Calibri-Bold"/>
                <a:cs typeface="VSECVL+Calibri-Bold"/>
              </a:rPr>
              <a:t>Note</a:t>
            </a: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:ꢀ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5274" y="3496893"/>
            <a:ext cx="1968754" cy="6400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Theꢀbreakꢀstatementꢀisꢀ</a:t>
            </a:r>
          </a:p>
          <a:p>
            <a:pPr marL="0" marR="0">
              <a:lnSpc>
                <a:spcPts val="1500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alsoꢀusedꢀtoꢀterminateꢀ</a:t>
            </a:r>
          </a:p>
          <a:p>
            <a:pPr marL="0" marR="0">
              <a:lnSpc>
                <a:spcPts val="1500"/>
              </a:lnSpc>
              <a:spcBef>
                <a:spcPts val="119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casesꢀinsideꢀ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5274" y="4114113"/>
            <a:ext cx="1886247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NEIRGH+Calibri"/>
                <a:cs typeface="NEIRGH+Calibri"/>
              </a:rPr>
              <a:t>theꢀswitchꢀstatement.ꢀ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1189" y="4795756"/>
            <a:ext cx="2389197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THEꢀCONTINUEꢀSTATEMENTꢀSKIPSꢀTHEꢀ</a:t>
            </a:r>
          </a:p>
          <a:p>
            <a:pPr marL="17462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CURRENTꢀITERATIONꢀOFꢀAꢀLOOPꢀ</a:t>
            </a:r>
          </a:p>
          <a:p>
            <a:pPr marL="19685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(FOR,ꢀWHILE,ꢀDO...WHILE,ꢀETC).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45" y="4795756"/>
            <a:ext cx="2473655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AFTERꢀTHEꢀCONTINUEꢀSTATEMENT,ꢀTHEꢀ</a:t>
            </a:r>
          </a:p>
          <a:p>
            <a:pPr marL="18256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PROGRAMꢀMOVESꢀTOꢀTHEꢀENDꢀOFꢀTHEꢀ</a:t>
            </a:r>
          </a:p>
          <a:p>
            <a:pPr marL="212725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LOOP.ꢀAND,ꢀTESTꢀEXPRESSIONꢀISꢀ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99058" y="4795756"/>
            <a:ext cx="2441166" cy="4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THEꢀCONTINUEꢀSTATEMENTꢀISꢀALMOSTꢀ</a:t>
            </a:r>
          </a:p>
          <a:p>
            <a:pPr marL="77787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ALWAYSꢀUSEDꢀINꢀDECISION-MAKINGꢀ</a:t>
            </a:r>
          </a:p>
          <a:p>
            <a:pPr marL="68262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STATEMENTSꢀ(IF...ELSEꢀSTATEMENT).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30039" y="5252499"/>
            <a:ext cx="2461609" cy="331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7156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EVALUATEDꢀ(UPDATEꢀSTATEMENTꢀISꢀ</a:t>
            </a:r>
          </a:p>
          <a:p>
            <a:pPr marL="0" marR="0">
              <a:lnSpc>
                <a:spcPts val="1109"/>
              </a:lnSpc>
              <a:spcBef>
                <a:spcPts val="8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NEIRGH+Calibri"/>
                <a:cs typeface="NEIRGH+Calibri"/>
              </a:rPr>
              <a:t>EVALUATEDꢀINꢀCASEꢀOFꢀTHEꢀFORꢀLOOP).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924" y="1819669"/>
            <a:ext cx="1704156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Arraysꢀ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924" y="2459749"/>
            <a:ext cx="2090923" cy="1851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Declare,ꢀ</a:t>
            </a:r>
          </a:p>
          <a:p>
            <a:pPr marL="0" marR="0">
              <a:lnSpc>
                <a:spcPts val="4200"/>
              </a:lnSpc>
              <a:spcBef>
                <a:spcPts val="839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Create,ꢀ</a:t>
            </a:r>
          </a:p>
          <a:p>
            <a:pPr marL="0" marR="0">
              <a:lnSpc>
                <a:spcPts val="4200"/>
              </a:lnSpc>
              <a:spcBef>
                <a:spcPts val="889"/>
              </a:spcBef>
              <a:spcAft>
                <a:spcPts val="0"/>
              </a:spcAft>
            </a:pPr>
            <a:r>
              <a:rPr dirty="0" sz="4200" b="1">
                <a:solidFill>
                  <a:srgbClr val="000000"/>
                </a:solidFill>
                <a:latin typeface="VSECVL+Calibri-Bold"/>
                <a:cs typeface="VSECVL+Calibri-Bold"/>
              </a:rPr>
              <a:t>Initialize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4440" y="1471726"/>
            <a:ext cx="1797546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WhatꢀisꢀJavaꢀ</a:t>
            </a:r>
          </a:p>
          <a:p>
            <a:pPr marL="370979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Array?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040" y="2793686"/>
            <a:ext cx="2670199" cy="739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VSECVL+Calibri-Bold"/>
                <a:cs typeface="VSECVL+Calibri-Bold"/>
              </a:rPr>
              <a:t>JAVAꢀARRAY</a:t>
            </a: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ꢀISꢀAꢀVERYꢀCOMMONꢀTYPEꢀ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OFꢀDATAꢀSTRUCTUREꢀWHICHꢀCONTAINSꢀ</a:t>
            </a:r>
          </a:p>
          <a:p>
            <a:pPr marL="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ALLꢀTHEꢀDATAꢀVALUESꢀOFꢀTHEꢀSAMEꢀ</a:t>
            </a:r>
          </a:p>
          <a:p>
            <a:pPr marL="0" marR="0">
              <a:lnSpc>
                <a:spcPts val="1200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DATAꢀTYPE.ꢀ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040" y="3861728"/>
            <a:ext cx="2696095" cy="739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THEꢀDATAꢀITEMSꢀPUTꢀINꢀTHEꢀARRAYꢀAREꢀ</a:t>
            </a:r>
          </a:p>
          <a:p>
            <a:pPr marL="0" marR="0">
              <a:lnSpc>
                <a:spcPts val="1200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CALLEDꢀELEMENTSꢀANDꢀTHEꢀFIRSTꢀ</a:t>
            </a:r>
          </a:p>
          <a:p>
            <a:pPr marL="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ELEMENTꢀINꢀTHEꢀARRAYꢀSTARTSꢀWITHꢀ</a:t>
            </a:r>
          </a:p>
          <a:p>
            <a:pPr marL="0" marR="0">
              <a:lnSpc>
                <a:spcPts val="1200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INDEXꢀZERO.ꢀ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040" y="4929769"/>
            <a:ext cx="2601962" cy="922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ARRAYSꢀINHERITꢀTHEꢀOBJECTꢀCLASSꢀ</a:t>
            </a:r>
          </a:p>
          <a:p>
            <a:pPr marL="0" marR="0">
              <a:lnSpc>
                <a:spcPts val="1200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ANDꢀIMPLEMENTꢀTHEꢀSERIALIZABLEꢀ</a:t>
            </a:r>
          </a:p>
          <a:p>
            <a:pPr marL="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ANDꢀCLONEABLEꢀINTERFACES.ꢀWEꢀCANꢀ</a:t>
            </a:r>
          </a:p>
          <a:p>
            <a:pPr marL="0" marR="0">
              <a:lnSpc>
                <a:spcPts val="1200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STOREꢀPRIMITIVEꢀVALUESꢀORꢀOBJECTSꢀ</a:t>
            </a:r>
          </a:p>
          <a:p>
            <a:pPr marL="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EIRGH+Calibri"/>
                <a:cs typeface="NEIRGH+Calibri"/>
              </a:rPr>
              <a:t>INꢀANꢀARRAY.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0584" y="1654606"/>
            <a:ext cx="2095351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VSECVL+Calibri-Bold"/>
                <a:cs typeface="VSECVL+Calibri-Bold"/>
              </a:rPr>
              <a:t>ArrayꢀVariables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7086" y="2835127"/>
            <a:ext cx="1334056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Usingꢀanꢀarrayꢀinꢀ</a:t>
            </a:r>
          </a:p>
          <a:p>
            <a:pPr marL="0" marR="0">
              <a:lnSpc>
                <a:spcPts val="115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yourꢀprogramꢀisꢀaꢀ</a:t>
            </a:r>
            <a:r>
              <a:rPr dirty="0" sz="1150" b="1">
                <a:solidFill>
                  <a:srgbClr val="ffffff"/>
                </a:solidFill>
                <a:latin typeface="VSECVL+Calibri-Bold"/>
                <a:cs typeface="VSECVL+Calibri-Bold"/>
              </a:rPr>
              <a:t>3ꢀ</a:t>
            </a:r>
          </a:p>
          <a:p>
            <a:pPr marL="0" marR="0">
              <a:lnSpc>
                <a:spcPts val="115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150" b="1">
                <a:solidFill>
                  <a:srgbClr val="ffffff"/>
                </a:solidFill>
                <a:latin typeface="VSECVL+Calibri-Bold"/>
                <a:cs typeface="VSECVL+Calibri-Bold"/>
              </a:rPr>
              <a:t>stepꢀprocess</a:t>
            </a: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ꢀ–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9891" y="3844275"/>
            <a:ext cx="1369293" cy="184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DeclaringꢀyourꢀArray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117" y="4590532"/>
            <a:ext cx="1244209" cy="359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Constructingꢀyourꢀ</a:t>
            </a:r>
          </a:p>
          <a:p>
            <a:pPr marL="0" marR="0">
              <a:lnSpc>
                <a:spcPts val="115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Array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922" y="5512049"/>
            <a:ext cx="1308462" cy="184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ffffff"/>
                </a:solidFill>
                <a:latin typeface="NEIRGH+Calibri"/>
                <a:cs typeface="NEIRGH+Calibri"/>
              </a:rPr>
              <a:t>InitializeꢀyourꢀArray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2021-09-22T01:43:37-05:00</dcterms:modified>
</cp:coreProperties>
</file>